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84" r:id="rId1"/>
  </p:sldMasterIdLst>
  <p:notesMasterIdLst>
    <p:notesMasterId r:id="rId24"/>
  </p:notesMasterIdLst>
  <p:sldIdLst>
    <p:sldId id="393" r:id="rId2"/>
    <p:sldId id="419" r:id="rId3"/>
    <p:sldId id="420" r:id="rId4"/>
    <p:sldId id="421" r:id="rId5"/>
    <p:sldId id="422" r:id="rId6"/>
    <p:sldId id="424" r:id="rId7"/>
    <p:sldId id="425" r:id="rId8"/>
    <p:sldId id="426" r:id="rId9"/>
    <p:sldId id="427" r:id="rId10"/>
    <p:sldId id="430" r:id="rId11"/>
    <p:sldId id="431" r:id="rId12"/>
    <p:sldId id="434" r:id="rId13"/>
    <p:sldId id="432" r:id="rId14"/>
    <p:sldId id="433" r:id="rId15"/>
    <p:sldId id="436" r:id="rId16"/>
    <p:sldId id="437" r:id="rId17"/>
    <p:sldId id="438" r:id="rId18"/>
    <p:sldId id="439" r:id="rId19"/>
    <p:sldId id="440" r:id="rId20"/>
    <p:sldId id="442" r:id="rId21"/>
    <p:sldId id="443" r:id="rId22"/>
    <p:sldId id="387" r:id="rId23"/>
  </p:sldIdLst>
  <p:sldSz cx="9144000" cy="6858000" type="screen4x3"/>
  <p:notesSz cx="6858000" cy="9144000"/>
  <p:embeddedFontLs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Arial Black" pitchFamily="34" charset="0"/>
      <p:bold r:id="rId29"/>
    </p:embeddedFont>
    <p:embeddedFont>
      <p:font typeface="Comic Sans MS" pitchFamily="66" charset="0"/>
      <p:regular r:id="rId30"/>
      <p:bold r:id="rId31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FF"/>
    <a:srgbClr val="FF5719"/>
    <a:srgbClr val="5C991F"/>
    <a:srgbClr val="000000"/>
    <a:srgbClr val="FFFFFF"/>
    <a:srgbClr val="403E26"/>
    <a:srgbClr val="54591F"/>
    <a:srgbClr val="4A7EBB"/>
    <a:srgbClr val="73452E"/>
    <a:srgbClr val="3324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21" autoAdjust="0"/>
    <p:restoredTop sz="94609" autoAdjust="0"/>
  </p:normalViewPr>
  <p:slideViewPr>
    <p:cSldViewPr>
      <p:cViewPr varScale="1">
        <p:scale>
          <a:sx n="97" d="100"/>
          <a:sy n="97" d="100"/>
        </p:scale>
        <p:origin x="-10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iplomamunka\Diagram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iplomamunka\Diagram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iplomamunka\Diagram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iplomamunka\Spektrum%20&#246;sszes&#237;tett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unkaf&#252;zet2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Diplomamunka\100%20ms-os%20&#233;rt&#233;kek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title>
      <c:tx>
        <c:rich>
          <a:bodyPr/>
          <a:lstStyle/>
          <a:p>
            <a:pPr>
              <a:defRPr/>
            </a:pPr>
            <a:r>
              <a:rPr lang="hu-HU" dirty="0"/>
              <a:t>L</a:t>
            </a:r>
            <a:r>
              <a:rPr lang="hu-HU" baseline="-25000" dirty="0"/>
              <a:t>AE</a:t>
            </a:r>
          </a:p>
        </c:rich>
      </c:tx>
      <c:layout>
        <c:manualLayout>
          <c:xMode val="edge"/>
          <c:yMode val="edge"/>
          <c:x val="3.3299030804486887E-2"/>
          <c:y val="2.6576194730265887E-2"/>
        </c:manualLayout>
      </c:layout>
      <c:overlay val="1"/>
    </c:title>
    <c:plotArea>
      <c:layout/>
      <c:radarChart>
        <c:radarStyle val="marker"/>
        <c:ser>
          <c:idx val="0"/>
          <c:order val="0"/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strRef>
              <c:f>Munka1!$D$9:$D$20</c:f>
              <c:strCache>
                <c:ptCount val="12"/>
                <c:pt idx="0">
                  <c:v>0°</c:v>
                </c:pt>
                <c:pt idx="1">
                  <c:v>30°</c:v>
                </c:pt>
                <c:pt idx="2">
                  <c:v>60°</c:v>
                </c:pt>
                <c:pt idx="3">
                  <c:v>90°</c:v>
                </c:pt>
                <c:pt idx="4">
                  <c:v>120°</c:v>
                </c:pt>
                <c:pt idx="5">
                  <c:v>150°</c:v>
                </c:pt>
                <c:pt idx="6">
                  <c:v>180°</c:v>
                </c:pt>
                <c:pt idx="7">
                  <c:v>150°</c:v>
                </c:pt>
                <c:pt idx="8">
                  <c:v>120°</c:v>
                </c:pt>
                <c:pt idx="9">
                  <c:v>90°</c:v>
                </c:pt>
                <c:pt idx="10">
                  <c:v>60°</c:v>
                </c:pt>
                <c:pt idx="11">
                  <c:v>30°</c:v>
                </c:pt>
              </c:strCache>
            </c:strRef>
          </c:cat>
          <c:val>
            <c:numRef>
              <c:f>Munka1!$E$9:$E$20</c:f>
              <c:numCache>
                <c:formatCode>General</c:formatCode>
                <c:ptCount val="12"/>
                <c:pt idx="0">
                  <c:v>112.66999999999999</c:v>
                </c:pt>
                <c:pt idx="1">
                  <c:v>112.09</c:v>
                </c:pt>
                <c:pt idx="2">
                  <c:v>110.96000000000002</c:v>
                </c:pt>
                <c:pt idx="3">
                  <c:v>108.41000000000005</c:v>
                </c:pt>
                <c:pt idx="4">
                  <c:v>103.71000000000002</c:v>
                </c:pt>
                <c:pt idx="5">
                  <c:v>100.3</c:v>
                </c:pt>
                <c:pt idx="6">
                  <c:v>102.4</c:v>
                </c:pt>
                <c:pt idx="7">
                  <c:v>102.21000000000002</c:v>
                </c:pt>
                <c:pt idx="8">
                  <c:v>105.82</c:v>
                </c:pt>
                <c:pt idx="9">
                  <c:v>110.05</c:v>
                </c:pt>
                <c:pt idx="10">
                  <c:v>111.21000000000002</c:v>
                </c:pt>
                <c:pt idx="11">
                  <c:v>112.61999999999999</c:v>
                </c:pt>
              </c:numCache>
            </c:numRef>
          </c:val>
        </c:ser>
        <c:axId val="89576576"/>
        <c:axId val="89578496"/>
      </c:radarChart>
      <c:catAx>
        <c:axId val="89576576"/>
        <c:scaling>
          <c:orientation val="minMax"/>
        </c:scaling>
        <c:axPos val="b"/>
        <c:majorGridlines/>
        <c:tickLblPos val="nextTo"/>
        <c:crossAx val="89578496"/>
        <c:crosses val="autoZero"/>
        <c:auto val="1"/>
        <c:lblAlgn val="ctr"/>
        <c:lblOffset val="100"/>
      </c:catAx>
      <c:valAx>
        <c:axId val="89578496"/>
        <c:scaling>
          <c:orientation val="minMax"/>
          <c:max val="115"/>
          <c:min val="95"/>
        </c:scaling>
        <c:axPos val="l"/>
        <c:majorGridlines/>
        <c:numFmt formatCode="General" sourceLinked="1"/>
        <c:majorTickMark val="cross"/>
        <c:tickLblPos val="nextTo"/>
        <c:crossAx val="89576576"/>
        <c:crosses val="autoZero"/>
        <c:crossBetween val="between"/>
        <c:majorUnit val="5"/>
      </c:valAx>
    </c:plotArea>
    <c:plotVisOnly val="1"/>
    <c:dispBlanksAs val="gap"/>
  </c:chart>
  <c:spPr>
    <a:noFill/>
    <a:ln>
      <a:noFill/>
    </a:ln>
  </c:spPr>
  <c:txPr>
    <a:bodyPr/>
    <a:lstStyle/>
    <a:p>
      <a:pPr>
        <a:defRPr sz="1800">
          <a:latin typeface="+mj-lt"/>
        </a:defRPr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</a:defRPr>
            </a:pPr>
            <a:r>
              <a:rPr lang="hu-HU" dirty="0" err="1">
                <a:solidFill>
                  <a:schemeClr val="tx1"/>
                </a:solidFill>
              </a:rPr>
              <a:t>L</a:t>
            </a:r>
            <a:r>
              <a:rPr lang="hu-HU" baseline="-25000" dirty="0" err="1">
                <a:solidFill>
                  <a:schemeClr val="tx1"/>
                </a:solidFill>
              </a:rPr>
              <a:t>Cpeak</a:t>
            </a:r>
            <a:endParaRPr lang="hu-HU" baseline="-250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3.3697875177256892E-2"/>
          <c:y val="2.6576194730265887E-2"/>
        </c:manualLayout>
      </c:layout>
      <c:overlay val="1"/>
    </c:title>
    <c:plotArea>
      <c:layout/>
      <c:radarChart>
        <c:radarStyle val="marker"/>
        <c:ser>
          <c:idx val="1"/>
          <c:order val="0"/>
          <c:tx>
            <c:v>LCPEAK</c:v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strRef>
              <c:f>Munka1!$D$9:$D$20</c:f>
              <c:strCache>
                <c:ptCount val="12"/>
                <c:pt idx="0">
                  <c:v>0°</c:v>
                </c:pt>
                <c:pt idx="1">
                  <c:v>30°</c:v>
                </c:pt>
                <c:pt idx="2">
                  <c:v>60°</c:v>
                </c:pt>
                <c:pt idx="3">
                  <c:v>90°</c:v>
                </c:pt>
                <c:pt idx="4">
                  <c:v>120°</c:v>
                </c:pt>
                <c:pt idx="5">
                  <c:v>150°</c:v>
                </c:pt>
                <c:pt idx="6">
                  <c:v>180°</c:v>
                </c:pt>
                <c:pt idx="7">
                  <c:v>150°</c:v>
                </c:pt>
                <c:pt idx="8">
                  <c:v>120°</c:v>
                </c:pt>
                <c:pt idx="9">
                  <c:v>90°</c:v>
                </c:pt>
                <c:pt idx="10">
                  <c:v>60°</c:v>
                </c:pt>
                <c:pt idx="11">
                  <c:v>30°</c:v>
                </c:pt>
              </c:strCache>
            </c:strRef>
          </c:cat>
          <c:val>
            <c:numRef>
              <c:f>Munka1!$F$9:$F$20</c:f>
              <c:numCache>
                <c:formatCode>General</c:formatCode>
                <c:ptCount val="12"/>
                <c:pt idx="0">
                  <c:v>143.4</c:v>
                </c:pt>
                <c:pt idx="1">
                  <c:v>144.19999999999999</c:v>
                </c:pt>
                <c:pt idx="2">
                  <c:v>143</c:v>
                </c:pt>
                <c:pt idx="3">
                  <c:v>140.4</c:v>
                </c:pt>
                <c:pt idx="4">
                  <c:v>135.69999999999999</c:v>
                </c:pt>
                <c:pt idx="5">
                  <c:v>131.6</c:v>
                </c:pt>
                <c:pt idx="6">
                  <c:v>131.5</c:v>
                </c:pt>
                <c:pt idx="7">
                  <c:v>132.9</c:v>
                </c:pt>
                <c:pt idx="8">
                  <c:v>137.30000000000001</c:v>
                </c:pt>
                <c:pt idx="9">
                  <c:v>141.30000000000001</c:v>
                </c:pt>
                <c:pt idx="10">
                  <c:v>143.4</c:v>
                </c:pt>
                <c:pt idx="11">
                  <c:v>144.19999999999999</c:v>
                </c:pt>
              </c:numCache>
            </c:numRef>
          </c:val>
        </c:ser>
        <c:axId val="97996800"/>
        <c:axId val="98000256"/>
      </c:radarChart>
      <c:catAx>
        <c:axId val="97996800"/>
        <c:scaling>
          <c:orientation val="minMax"/>
        </c:scaling>
        <c:axPos val="b"/>
        <c:majorGridlines/>
        <c:numFmt formatCode="General" sourceLinked="1"/>
        <c:tickLblPos val="nextTo"/>
        <c:crossAx val="98000256"/>
        <c:crosses val="autoZero"/>
        <c:auto val="1"/>
        <c:lblAlgn val="ctr"/>
        <c:lblOffset val="100"/>
      </c:catAx>
      <c:valAx>
        <c:axId val="98000256"/>
        <c:scaling>
          <c:orientation val="minMax"/>
          <c:max val="145"/>
          <c:min val="130"/>
        </c:scaling>
        <c:axPos val="l"/>
        <c:majorGridlines/>
        <c:numFmt formatCode="General" sourceLinked="1"/>
        <c:majorTickMark val="cross"/>
        <c:tickLblPos val="nextTo"/>
        <c:crossAx val="97996800"/>
        <c:crosses val="autoZero"/>
        <c:crossBetween val="between"/>
      </c:valAx>
    </c:plotArea>
    <c:plotVisOnly val="1"/>
    <c:dispBlanksAs val="gap"/>
  </c:chart>
  <c:spPr>
    <a:ln>
      <a:noFill/>
    </a:ln>
  </c:spPr>
  <c:txPr>
    <a:bodyPr/>
    <a:lstStyle/>
    <a:p>
      <a:pPr>
        <a:defRPr sz="1800">
          <a:latin typeface="+mj-lt"/>
        </a:defRPr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radarChart>
        <c:radarStyle val="marker"/>
        <c:ser>
          <c:idx val="1"/>
          <c:order val="0"/>
          <c:spPr>
            <a:ln cap="rnd">
              <a:solidFill>
                <a:schemeClr val="tx1"/>
              </a:solidFill>
              <a:round/>
            </a:ln>
          </c:spPr>
          <c:marker>
            <c:symbol val="none"/>
          </c:marker>
          <c:cat>
            <c:strRef>
              <c:f>Irányítottság!$I$2:$I$13</c:f>
              <c:strCache>
                <c:ptCount val="12"/>
                <c:pt idx="0">
                  <c:v>0°</c:v>
                </c:pt>
                <c:pt idx="1">
                  <c:v>30°</c:v>
                </c:pt>
                <c:pt idx="2">
                  <c:v>60°</c:v>
                </c:pt>
                <c:pt idx="3">
                  <c:v>90°</c:v>
                </c:pt>
                <c:pt idx="4">
                  <c:v>120°</c:v>
                </c:pt>
                <c:pt idx="5">
                  <c:v>150°</c:v>
                </c:pt>
                <c:pt idx="6">
                  <c:v>180°</c:v>
                </c:pt>
                <c:pt idx="7">
                  <c:v>150°</c:v>
                </c:pt>
                <c:pt idx="8">
                  <c:v>120°</c:v>
                </c:pt>
                <c:pt idx="9">
                  <c:v>90°</c:v>
                </c:pt>
                <c:pt idx="10">
                  <c:v>60°</c:v>
                </c:pt>
                <c:pt idx="11">
                  <c:v>30°</c:v>
                </c:pt>
              </c:strCache>
            </c:strRef>
          </c:cat>
          <c:val>
            <c:numRef>
              <c:f>Irányítottság!$J$2:$J$13</c:f>
              <c:numCache>
                <c:formatCode>General</c:formatCode>
                <c:ptCount val="12"/>
                <c:pt idx="0">
                  <c:v>3.3947908473129367</c:v>
                </c:pt>
                <c:pt idx="1">
                  <c:v>2.8147908473129384</c:v>
                </c:pt>
                <c:pt idx="2">
                  <c:v>1.6847908473129252</c:v>
                </c:pt>
                <c:pt idx="3">
                  <c:v>-0.86520915268707288</c:v>
                </c:pt>
                <c:pt idx="4">
                  <c:v>-5.5652091526870784</c:v>
                </c:pt>
                <c:pt idx="5">
                  <c:v>-8.9752091526870768</c:v>
                </c:pt>
                <c:pt idx="6">
                  <c:v>-6.8752091526870673</c:v>
                </c:pt>
                <c:pt idx="7">
                  <c:v>-8.9752091526870768</c:v>
                </c:pt>
                <c:pt idx="8">
                  <c:v>-5.5652091526870784</c:v>
                </c:pt>
                <c:pt idx="9">
                  <c:v>-0.86520915268707288</c:v>
                </c:pt>
                <c:pt idx="10">
                  <c:v>1.6847908473129252</c:v>
                </c:pt>
                <c:pt idx="11">
                  <c:v>2.8147908473129384</c:v>
                </c:pt>
              </c:numCache>
            </c:numRef>
          </c:val>
        </c:ser>
        <c:axId val="45835776"/>
        <c:axId val="45837312"/>
      </c:radarChart>
      <c:catAx>
        <c:axId val="45835776"/>
        <c:scaling>
          <c:orientation val="minMax"/>
        </c:scaling>
        <c:axPos val="b"/>
        <c:majorGridlines/>
        <c:numFmt formatCode="General" sourceLinked="1"/>
        <c:tickLblPos val="nextTo"/>
        <c:crossAx val="45837312"/>
        <c:crosses val="autoZero"/>
        <c:auto val="1"/>
        <c:lblAlgn val="ctr"/>
        <c:lblOffset val="100"/>
      </c:catAx>
      <c:valAx>
        <c:axId val="45837312"/>
        <c:scaling>
          <c:orientation val="minMax"/>
        </c:scaling>
        <c:axPos val="l"/>
        <c:majorGridlines/>
        <c:numFmt formatCode="General" sourceLinked="1"/>
        <c:majorTickMark val="cross"/>
        <c:tickLblPos val="nextTo"/>
        <c:crossAx val="45835776"/>
        <c:crosses val="autoZero"/>
        <c:crossBetween val="between"/>
      </c:valAx>
    </c:plotArea>
    <c:plotVisOnly val="1"/>
    <c:dispBlanksAs val="gap"/>
  </c:chart>
  <c:spPr>
    <a:ln>
      <a:noFill/>
    </a:ln>
  </c:spPr>
  <c:txPr>
    <a:bodyPr/>
    <a:lstStyle/>
    <a:p>
      <a:pPr>
        <a:defRPr sz="1600">
          <a:latin typeface="+mj-lt"/>
        </a:defRPr>
      </a:pPr>
      <a:endParaRPr lang="hu-H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lineChart>
        <c:grouping val="standard"/>
        <c:ser>
          <c:idx val="0"/>
          <c:order val="0"/>
          <c:tx>
            <c:v>0° (10 méter)</c:v>
          </c:tx>
          <c:spPr>
            <a:ln w="38100"/>
          </c:spPr>
          <c:marker>
            <c:symbol val="none"/>
          </c:marker>
          <c:cat>
            <c:strRef>
              <c:f>Munka1!$A$3:$AE$3</c:f>
              <c:strCache>
                <c:ptCount val="31"/>
                <c:pt idx="0">
                  <c:v>  20Hz</c:v>
                </c:pt>
                <c:pt idx="1">
                  <c:v>  25Hz</c:v>
                </c:pt>
                <c:pt idx="2">
                  <c:v>  31.5Hz</c:v>
                </c:pt>
                <c:pt idx="3">
                  <c:v>  40Hz</c:v>
                </c:pt>
                <c:pt idx="4">
                  <c:v>  50Hz</c:v>
                </c:pt>
                <c:pt idx="5">
                  <c:v>  63Hz</c:v>
                </c:pt>
                <c:pt idx="6">
                  <c:v>  80Hz</c:v>
                </c:pt>
                <c:pt idx="7">
                  <c:v>  100Hz</c:v>
                </c:pt>
                <c:pt idx="8">
                  <c:v>  125Hz</c:v>
                </c:pt>
                <c:pt idx="9">
                  <c:v>  160Hz</c:v>
                </c:pt>
                <c:pt idx="10">
                  <c:v>  200Hz</c:v>
                </c:pt>
                <c:pt idx="11">
                  <c:v>  250Hz</c:v>
                </c:pt>
                <c:pt idx="12">
                  <c:v>  315Hz</c:v>
                </c:pt>
                <c:pt idx="13">
                  <c:v>  400Hz</c:v>
                </c:pt>
                <c:pt idx="14">
                  <c:v>  500Hz</c:v>
                </c:pt>
                <c:pt idx="15">
                  <c:v>  630Hz</c:v>
                </c:pt>
                <c:pt idx="16">
                  <c:v>  800Hz</c:v>
                </c:pt>
                <c:pt idx="17">
                  <c:v>  1kHz</c:v>
                </c:pt>
                <c:pt idx="18">
                  <c:v>  1.25kHz</c:v>
                </c:pt>
                <c:pt idx="19">
                  <c:v>  1.6kHz</c:v>
                </c:pt>
                <c:pt idx="20">
                  <c:v>  2kHz</c:v>
                </c:pt>
                <c:pt idx="21">
                  <c:v>  2.5kHz</c:v>
                </c:pt>
                <c:pt idx="22">
                  <c:v>  3.15kHz</c:v>
                </c:pt>
                <c:pt idx="23">
                  <c:v>  4kHz</c:v>
                </c:pt>
                <c:pt idx="24">
                  <c:v>  5kHz</c:v>
                </c:pt>
                <c:pt idx="25">
                  <c:v>  6.3kHz</c:v>
                </c:pt>
                <c:pt idx="26">
                  <c:v>  8kHz</c:v>
                </c:pt>
                <c:pt idx="27">
                  <c:v>  10kHz</c:v>
                </c:pt>
                <c:pt idx="28">
                  <c:v>  12.5kHz</c:v>
                </c:pt>
                <c:pt idx="29">
                  <c:v>  16kHz</c:v>
                </c:pt>
                <c:pt idx="30">
                  <c:v>  20kHz</c:v>
                </c:pt>
              </c:strCache>
            </c:strRef>
          </c:cat>
          <c:val>
            <c:numRef>
              <c:f>Munka1!$A$4:$AE$4</c:f>
              <c:numCache>
                <c:formatCode>General</c:formatCode>
                <c:ptCount val="31"/>
                <c:pt idx="0">
                  <c:v>78.849999999999994</c:v>
                </c:pt>
                <c:pt idx="1">
                  <c:v>81.61</c:v>
                </c:pt>
                <c:pt idx="2">
                  <c:v>83.61</c:v>
                </c:pt>
                <c:pt idx="3">
                  <c:v>85.5</c:v>
                </c:pt>
                <c:pt idx="4">
                  <c:v>87.32</c:v>
                </c:pt>
                <c:pt idx="5">
                  <c:v>89.25</c:v>
                </c:pt>
                <c:pt idx="6">
                  <c:v>91.4</c:v>
                </c:pt>
                <c:pt idx="7">
                  <c:v>93.38</c:v>
                </c:pt>
                <c:pt idx="8">
                  <c:v>94.57</c:v>
                </c:pt>
                <c:pt idx="9">
                  <c:v>95.649999999999991</c:v>
                </c:pt>
                <c:pt idx="10">
                  <c:v>96.179999999999978</c:v>
                </c:pt>
                <c:pt idx="11">
                  <c:v>95.5</c:v>
                </c:pt>
                <c:pt idx="12">
                  <c:v>91.35</c:v>
                </c:pt>
                <c:pt idx="13">
                  <c:v>96.990000000000023</c:v>
                </c:pt>
                <c:pt idx="14">
                  <c:v>101.11999999999999</c:v>
                </c:pt>
                <c:pt idx="15">
                  <c:v>102.36</c:v>
                </c:pt>
                <c:pt idx="16">
                  <c:v>102.69</c:v>
                </c:pt>
                <c:pt idx="17">
                  <c:v>99.179999999999978</c:v>
                </c:pt>
                <c:pt idx="18">
                  <c:v>95.35</c:v>
                </c:pt>
                <c:pt idx="19">
                  <c:v>96.35</c:v>
                </c:pt>
                <c:pt idx="20">
                  <c:v>90.8</c:v>
                </c:pt>
                <c:pt idx="21">
                  <c:v>93.210000000000022</c:v>
                </c:pt>
                <c:pt idx="22">
                  <c:v>91.11999999999999</c:v>
                </c:pt>
                <c:pt idx="23">
                  <c:v>89.34</c:v>
                </c:pt>
                <c:pt idx="24">
                  <c:v>88.4</c:v>
                </c:pt>
                <c:pt idx="25">
                  <c:v>87.92</c:v>
                </c:pt>
                <c:pt idx="26">
                  <c:v>85.29</c:v>
                </c:pt>
                <c:pt idx="27">
                  <c:v>85.1</c:v>
                </c:pt>
                <c:pt idx="28">
                  <c:v>82.55</c:v>
                </c:pt>
                <c:pt idx="29">
                  <c:v>80.290000000000006</c:v>
                </c:pt>
                <c:pt idx="30">
                  <c:v>77.39</c:v>
                </c:pt>
              </c:numCache>
            </c:numRef>
          </c:val>
        </c:ser>
        <c:ser>
          <c:idx val="1"/>
          <c:order val="1"/>
          <c:tx>
            <c:v>0° (100 méter)</c:v>
          </c:tx>
          <c:spPr>
            <a:ln w="38100"/>
          </c:spPr>
          <c:marker>
            <c:symbol val="none"/>
          </c:marker>
          <c:cat>
            <c:strRef>
              <c:f>Munka1!$A$3:$AE$3</c:f>
              <c:strCache>
                <c:ptCount val="31"/>
                <c:pt idx="0">
                  <c:v>  20Hz</c:v>
                </c:pt>
                <c:pt idx="1">
                  <c:v>  25Hz</c:v>
                </c:pt>
                <c:pt idx="2">
                  <c:v>  31.5Hz</c:v>
                </c:pt>
                <c:pt idx="3">
                  <c:v>  40Hz</c:v>
                </c:pt>
                <c:pt idx="4">
                  <c:v>  50Hz</c:v>
                </c:pt>
                <c:pt idx="5">
                  <c:v>  63Hz</c:v>
                </c:pt>
                <c:pt idx="6">
                  <c:v>  80Hz</c:v>
                </c:pt>
                <c:pt idx="7">
                  <c:v>  100Hz</c:v>
                </c:pt>
                <c:pt idx="8">
                  <c:v>  125Hz</c:v>
                </c:pt>
                <c:pt idx="9">
                  <c:v>  160Hz</c:v>
                </c:pt>
                <c:pt idx="10">
                  <c:v>  200Hz</c:v>
                </c:pt>
                <c:pt idx="11">
                  <c:v>  250Hz</c:v>
                </c:pt>
                <c:pt idx="12">
                  <c:v>  315Hz</c:v>
                </c:pt>
                <c:pt idx="13">
                  <c:v>  400Hz</c:v>
                </c:pt>
                <c:pt idx="14">
                  <c:v>  500Hz</c:v>
                </c:pt>
                <c:pt idx="15">
                  <c:v>  630Hz</c:v>
                </c:pt>
                <c:pt idx="16">
                  <c:v>  800Hz</c:v>
                </c:pt>
                <c:pt idx="17">
                  <c:v>  1kHz</c:v>
                </c:pt>
                <c:pt idx="18">
                  <c:v>  1.25kHz</c:v>
                </c:pt>
                <c:pt idx="19">
                  <c:v>  1.6kHz</c:v>
                </c:pt>
                <c:pt idx="20">
                  <c:v>  2kHz</c:v>
                </c:pt>
                <c:pt idx="21">
                  <c:v>  2.5kHz</c:v>
                </c:pt>
                <c:pt idx="22">
                  <c:v>  3.15kHz</c:v>
                </c:pt>
                <c:pt idx="23">
                  <c:v>  4kHz</c:v>
                </c:pt>
                <c:pt idx="24">
                  <c:v>  5kHz</c:v>
                </c:pt>
                <c:pt idx="25">
                  <c:v>  6.3kHz</c:v>
                </c:pt>
                <c:pt idx="26">
                  <c:v>  8kHz</c:v>
                </c:pt>
                <c:pt idx="27">
                  <c:v>  10kHz</c:v>
                </c:pt>
                <c:pt idx="28">
                  <c:v>  12.5kHz</c:v>
                </c:pt>
                <c:pt idx="29">
                  <c:v>  16kHz</c:v>
                </c:pt>
                <c:pt idx="30">
                  <c:v>  20kHz</c:v>
                </c:pt>
              </c:strCache>
            </c:strRef>
          </c:cat>
          <c:val>
            <c:numRef>
              <c:f>Munka1!$A$5:$AE$5</c:f>
              <c:numCache>
                <c:formatCode>General</c:formatCode>
                <c:ptCount val="31"/>
                <c:pt idx="0">
                  <c:v>54.45</c:v>
                </c:pt>
                <c:pt idx="1">
                  <c:v>57.660000000000011</c:v>
                </c:pt>
                <c:pt idx="2">
                  <c:v>60.730000000000011</c:v>
                </c:pt>
                <c:pt idx="3">
                  <c:v>63.220000000000013</c:v>
                </c:pt>
                <c:pt idx="4">
                  <c:v>66.290000000000006</c:v>
                </c:pt>
                <c:pt idx="5">
                  <c:v>68.900000000000006</c:v>
                </c:pt>
                <c:pt idx="6">
                  <c:v>71.58</c:v>
                </c:pt>
                <c:pt idx="7">
                  <c:v>73.7</c:v>
                </c:pt>
                <c:pt idx="8">
                  <c:v>74.910000000000025</c:v>
                </c:pt>
                <c:pt idx="9">
                  <c:v>74.760000000000005</c:v>
                </c:pt>
                <c:pt idx="10">
                  <c:v>74.45</c:v>
                </c:pt>
                <c:pt idx="11">
                  <c:v>73.510000000000005</c:v>
                </c:pt>
                <c:pt idx="12">
                  <c:v>70.52</c:v>
                </c:pt>
                <c:pt idx="13">
                  <c:v>67.959999999999994</c:v>
                </c:pt>
                <c:pt idx="14">
                  <c:v>67.81</c:v>
                </c:pt>
                <c:pt idx="15">
                  <c:v>65.540000000000006</c:v>
                </c:pt>
                <c:pt idx="16">
                  <c:v>67.77</c:v>
                </c:pt>
                <c:pt idx="17">
                  <c:v>67.78</c:v>
                </c:pt>
                <c:pt idx="18">
                  <c:v>63.98</c:v>
                </c:pt>
                <c:pt idx="19">
                  <c:v>62.53</c:v>
                </c:pt>
                <c:pt idx="20">
                  <c:v>63.28</c:v>
                </c:pt>
                <c:pt idx="21">
                  <c:v>62.42</c:v>
                </c:pt>
                <c:pt idx="22">
                  <c:v>58.81</c:v>
                </c:pt>
                <c:pt idx="23">
                  <c:v>53.59</c:v>
                </c:pt>
                <c:pt idx="24">
                  <c:v>51.98</c:v>
                </c:pt>
                <c:pt idx="25">
                  <c:v>51.52</c:v>
                </c:pt>
                <c:pt idx="26">
                  <c:v>49.730000000000011</c:v>
                </c:pt>
                <c:pt idx="27">
                  <c:v>45.97</c:v>
                </c:pt>
                <c:pt idx="28">
                  <c:v>40.800000000000004</c:v>
                </c:pt>
                <c:pt idx="29">
                  <c:v>35.11</c:v>
                </c:pt>
                <c:pt idx="30">
                  <c:v>26.110000000000014</c:v>
                </c:pt>
              </c:numCache>
            </c:numRef>
          </c:val>
        </c:ser>
        <c:ser>
          <c:idx val="2"/>
          <c:order val="2"/>
          <c:tx>
            <c:v>90° (10 méter)</c:v>
          </c:tx>
          <c:spPr>
            <a:ln w="38100"/>
          </c:spPr>
          <c:marker>
            <c:symbol val="none"/>
          </c:marker>
          <c:cat>
            <c:strRef>
              <c:f>Munka1!$A$3:$AE$3</c:f>
              <c:strCache>
                <c:ptCount val="31"/>
                <c:pt idx="0">
                  <c:v>  20Hz</c:v>
                </c:pt>
                <c:pt idx="1">
                  <c:v>  25Hz</c:v>
                </c:pt>
                <c:pt idx="2">
                  <c:v>  31.5Hz</c:v>
                </c:pt>
                <c:pt idx="3">
                  <c:v>  40Hz</c:v>
                </c:pt>
                <c:pt idx="4">
                  <c:v>  50Hz</c:v>
                </c:pt>
                <c:pt idx="5">
                  <c:v>  63Hz</c:v>
                </c:pt>
                <c:pt idx="6">
                  <c:v>  80Hz</c:v>
                </c:pt>
                <c:pt idx="7">
                  <c:v>  100Hz</c:v>
                </c:pt>
                <c:pt idx="8">
                  <c:v>  125Hz</c:v>
                </c:pt>
                <c:pt idx="9">
                  <c:v>  160Hz</c:v>
                </c:pt>
                <c:pt idx="10">
                  <c:v>  200Hz</c:v>
                </c:pt>
                <c:pt idx="11">
                  <c:v>  250Hz</c:v>
                </c:pt>
                <c:pt idx="12">
                  <c:v>  315Hz</c:v>
                </c:pt>
                <c:pt idx="13">
                  <c:v>  400Hz</c:v>
                </c:pt>
                <c:pt idx="14">
                  <c:v>  500Hz</c:v>
                </c:pt>
                <c:pt idx="15">
                  <c:v>  630Hz</c:v>
                </c:pt>
                <c:pt idx="16">
                  <c:v>  800Hz</c:v>
                </c:pt>
                <c:pt idx="17">
                  <c:v>  1kHz</c:v>
                </c:pt>
                <c:pt idx="18">
                  <c:v>  1.25kHz</c:v>
                </c:pt>
                <c:pt idx="19">
                  <c:v>  1.6kHz</c:v>
                </c:pt>
                <c:pt idx="20">
                  <c:v>  2kHz</c:v>
                </c:pt>
                <c:pt idx="21">
                  <c:v>  2.5kHz</c:v>
                </c:pt>
                <c:pt idx="22">
                  <c:v>  3.15kHz</c:v>
                </c:pt>
                <c:pt idx="23">
                  <c:v>  4kHz</c:v>
                </c:pt>
                <c:pt idx="24">
                  <c:v>  5kHz</c:v>
                </c:pt>
                <c:pt idx="25">
                  <c:v>  6.3kHz</c:v>
                </c:pt>
                <c:pt idx="26">
                  <c:v>  8kHz</c:v>
                </c:pt>
                <c:pt idx="27">
                  <c:v>  10kHz</c:v>
                </c:pt>
                <c:pt idx="28">
                  <c:v>  12.5kHz</c:v>
                </c:pt>
                <c:pt idx="29">
                  <c:v>  16kHz</c:v>
                </c:pt>
                <c:pt idx="30">
                  <c:v>  20kHz</c:v>
                </c:pt>
              </c:strCache>
            </c:strRef>
          </c:cat>
          <c:val>
            <c:numRef>
              <c:f>Munka1!$A$6:$AE$6</c:f>
              <c:numCache>
                <c:formatCode>General</c:formatCode>
                <c:ptCount val="31"/>
                <c:pt idx="0">
                  <c:v>66.179999999999978</c:v>
                </c:pt>
                <c:pt idx="1">
                  <c:v>69.36999999999999</c:v>
                </c:pt>
                <c:pt idx="2">
                  <c:v>73.7</c:v>
                </c:pt>
                <c:pt idx="3">
                  <c:v>77.27</c:v>
                </c:pt>
                <c:pt idx="4">
                  <c:v>80.69</c:v>
                </c:pt>
                <c:pt idx="5">
                  <c:v>83.58</c:v>
                </c:pt>
                <c:pt idx="6">
                  <c:v>84.97</c:v>
                </c:pt>
                <c:pt idx="7">
                  <c:v>86.23</c:v>
                </c:pt>
                <c:pt idx="8">
                  <c:v>86.85</c:v>
                </c:pt>
                <c:pt idx="9">
                  <c:v>88.03</c:v>
                </c:pt>
                <c:pt idx="10">
                  <c:v>88.61</c:v>
                </c:pt>
                <c:pt idx="11">
                  <c:v>87.6</c:v>
                </c:pt>
                <c:pt idx="12">
                  <c:v>82.51</c:v>
                </c:pt>
                <c:pt idx="13">
                  <c:v>85.98</c:v>
                </c:pt>
                <c:pt idx="14">
                  <c:v>91.9</c:v>
                </c:pt>
                <c:pt idx="15">
                  <c:v>95.86999999999999</c:v>
                </c:pt>
                <c:pt idx="16">
                  <c:v>98.92</c:v>
                </c:pt>
                <c:pt idx="17">
                  <c:v>94.61</c:v>
                </c:pt>
                <c:pt idx="18">
                  <c:v>91.92</c:v>
                </c:pt>
                <c:pt idx="19">
                  <c:v>93.07</c:v>
                </c:pt>
                <c:pt idx="20">
                  <c:v>89.649999999999991</c:v>
                </c:pt>
                <c:pt idx="21">
                  <c:v>91.89</c:v>
                </c:pt>
                <c:pt idx="22">
                  <c:v>88.01</c:v>
                </c:pt>
                <c:pt idx="23">
                  <c:v>86.28</c:v>
                </c:pt>
                <c:pt idx="24">
                  <c:v>86.63</c:v>
                </c:pt>
                <c:pt idx="25">
                  <c:v>85.36999999999999</c:v>
                </c:pt>
                <c:pt idx="26">
                  <c:v>84.36999999999999</c:v>
                </c:pt>
                <c:pt idx="27">
                  <c:v>82.45</c:v>
                </c:pt>
                <c:pt idx="28">
                  <c:v>81.06</c:v>
                </c:pt>
                <c:pt idx="29">
                  <c:v>78.77</c:v>
                </c:pt>
              </c:numCache>
            </c:numRef>
          </c:val>
        </c:ser>
        <c:ser>
          <c:idx val="3"/>
          <c:order val="3"/>
          <c:tx>
            <c:v>90° (100 méter)</c:v>
          </c:tx>
          <c:spPr>
            <a:ln w="38100"/>
          </c:spPr>
          <c:marker>
            <c:symbol val="none"/>
          </c:marker>
          <c:cat>
            <c:strRef>
              <c:f>Munka1!$A$3:$AE$3</c:f>
              <c:strCache>
                <c:ptCount val="31"/>
                <c:pt idx="0">
                  <c:v>  20Hz</c:v>
                </c:pt>
                <c:pt idx="1">
                  <c:v>  25Hz</c:v>
                </c:pt>
                <c:pt idx="2">
                  <c:v>  31.5Hz</c:v>
                </c:pt>
                <c:pt idx="3">
                  <c:v>  40Hz</c:v>
                </c:pt>
                <c:pt idx="4">
                  <c:v>  50Hz</c:v>
                </c:pt>
                <c:pt idx="5">
                  <c:v>  63Hz</c:v>
                </c:pt>
                <c:pt idx="6">
                  <c:v>  80Hz</c:v>
                </c:pt>
                <c:pt idx="7">
                  <c:v>  100Hz</c:v>
                </c:pt>
                <c:pt idx="8">
                  <c:v>  125Hz</c:v>
                </c:pt>
                <c:pt idx="9">
                  <c:v>  160Hz</c:v>
                </c:pt>
                <c:pt idx="10">
                  <c:v>  200Hz</c:v>
                </c:pt>
                <c:pt idx="11">
                  <c:v>  250Hz</c:v>
                </c:pt>
                <c:pt idx="12">
                  <c:v>  315Hz</c:v>
                </c:pt>
                <c:pt idx="13">
                  <c:v>  400Hz</c:v>
                </c:pt>
                <c:pt idx="14">
                  <c:v>  500Hz</c:v>
                </c:pt>
                <c:pt idx="15">
                  <c:v>  630Hz</c:v>
                </c:pt>
                <c:pt idx="16">
                  <c:v>  800Hz</c:v>
                </c:pt>
                <c:pt idx="17">
                  <c:v>  1kHz</c:v>
                </c:pt>
                <c:pt idx="18">
                  <c:v>  1.25kHz</c:v>
                </c:pt>
                <c:pt idx="19">
                  <c:v>  1.6kHz</c:v>
                </c:pt>
                <c:pt idx="20">
                  <c:v>  2kHz</c:v>
                </c:pt>
                <c:pt idx="21">
                  <c:v>  2.5kHz</c:v>
                </c:pt>
                <c:pt idx="22">
                  <c:v>  3.15kHz</c:v>
                </c:pt>
                <c:pt idx="23">
                  <c:v>  4kHz</c:v>
                </c:pt>
                <c:pt idx="24">
                  <c:v>  5kHz</c:v>
                </c:pt>
                <c:pt idx="25">
                  <c:v>  6.3kHz</c:v>
                </c:pt>
                <c:pt idx="26">
                  <c:v>  8kHz</c:v>
                </c:pt>
                <c:pt idx="27">
                  <c:v>  10kHz</c:v>
                </c:pt>
                <c:pt idx="28">
                  <c:v>  12.5kHz</c:v>
                </c:pt>
                <c:pt idx="29">
                  <c:v>  16kHz</c:v>
                </c:pt>
                <c:pt idx="30">
                  <c:v>  20kHz</c:v>
                </c:pt>
              </c:strCache>
            </c:strRef>
          </c:cat>
          <c:val>
            <c:numRef>
              <c:f>Munka1!$A$7:$AE$7</c:f>
              <c:numCache>
                <c:formatCode>General</c:formatCode>
                <c:ptCount val="31"/>
                <c:pt idx="0">
                  <c:v>52.37</c:v>
                </c:pt>
                <c:pt idx="1">
                  <c:v>55.13</c:v>
                </c:pt>
                <c:pt idx="2">
                  <c:v>57.7</c:v>
                </c:pt>
                <c:pt idx="3">
                  <c:v>60.57</c:v>
                </c:pt>
                <c:pt idx="4">
                  <c:v>63.190000000000012</c:v>
                </c:pt>
                <c:pt idx="5">
                  <c:v>66.11999999999999</c:v>
                </c:pt>
                <c:pt idx="6">
                  <c:v>67.930000000000007</c:v>
                </c:pt>
                <c:pt idx="7">
                  <c:v>68.849999999999994</c:v>
                </c:pt>
                <c:pt idx="8">
                  <c:v>70.45</c:v>
                </c:pt>
                <c:pt idx="9">
                  <c:v>70.7</c:v>
                </c:pt>
                <c:pt idx="10">
                  <c:v>70.290000000000006</c:v>
                </c:pt>
                <c:pt idx="11">
                  <c:v>70.47</c:v>
                </c:pt>
                <c:pt idx="12">
                  <c:v>66.290000000000006</c:v>
                </c:pt>
                <c:pt idx="13">
                  <c:v>64.86</c:v>
                </c:pt>
                <c:pt idx="14">
                  <c:v>60.97</c:v>
                </c:pt>
                <c:pt idx="15">
                  <c:v>64.709999999999994</c:v>
                </c:pt>
                <c:pt idx="16">
                  <c:v>67.45</c:v>
                </c:pt>
                <c:pt idx="17">
                  <c:v>66.739999999999995</c:v>
                </c:pt>
                <c:pt idx="18">
                  <c:v>66.36</c:v>
                </c:pt>
                <c:pt idx="19">
                  <c:v>67.64</c:v>
                </c:pt>
                <c:pt idx="20">
                  <c:v>62.790000000000013</c:v>
                </c:pt>
                <c:pt idx="21">
                  <c:v>65.31</c:v>
                </c:pt>
                <c:pt idx="22">
                  <c:v>62.83</c:v>
                </c:pt>
                <c:pt idx="23">
                  <c:v>60.65</c:v>
                </c:pt>
                <c:pt idx="24">
                  <c:v>55.01</c:v>
                </c:pt>
                <c:pt idx="25">
                  <c:v>55.37</c:v>
                </c:pt>
                <c:pt idx="26">
                  <c:v>52.190000000000012</c:v>
                </c:pt>
                <c:pt idx="27">
                  <c:v>47.45</c:v>
                </c:pt>
                <c:pt idx="28">
                  <c:v>40.97</c:v>
                </c:pt>
                <c:pt idx="29">
                  <c:v>34.68</c:v>
                </c:pt>
              </c:numCache>
            </c:numRef>
          </c:val>
        </c:ser>
        <c:marker val="1"/>
        <c:axId val="46879104"/>
        <c:axId val="46881024"/>
      </c:lineChart>
      <c:catAx>
        <c:axId val="4687910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hu-HU" dirty="0" smtClean="0"/>
                  <a:t>Frekvencia</a:t>
                </a:r>
                <a:endParaRPr lang="hu-HU" dirty="0"/>
              </a:p>
            </c:rich>
          </c:tx>
          <c:layout/>
        </c:title>
        <c:tickLblPos val="nextTo"/>
        <c:crossAx val="46881024"/>
        <c:crosses val="autoZero"/>
        <c:auto val="1"/>
        <c:lblAlgn val="ctr"/>
        <c:lblOffset val="100"/>
        <c:tickLblSkip val="4"/>
      </c:catAx>
      <c:valAx>
        <c:axId val="46881024"/>
        <c:scaling>
          <c:orientation val="minMax"/>
          <c:min val="2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u-HU" dirty="0" smtClean="0"/>
                  <a:t>Hangnyomásszint (dB)</a:t>
                </a:r>
                <a:endParaRPr lang="hu-HU" dirty="0"/>
              </a:p>
            </c:rich>
          </c:tx>
          <c:layout/>
        </c:title>
        <c:numFmt formatCode="General" sourceLinked="1"/>
        <c:tickLblPos val="nextTo"/>
        <c:crossAx val="46879104"/>
        <c:crosses val="autoZero"/>
        <c:crossBetween val="between"/>
      </c:valAx>
    </c:plotArea>
    <c:legend>
      <c:legendPos val="t"/>
      <c:layout/>
    </c:legend>
    <c:plotVisOnly val="1"/>
    <c:dispBlanksAs val="gap"/>
  </c:chart>
  <c:txPr>
    <a:bodyPr/>
    <a:lstStyle/>
    <a:p>
      <a:pPr>
        <a:defRPr sz="1800"/>
      </a:pPr>
      <a:endParaRPr lang="hu-H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>
        <c:manualLayout>
          <c:layoutTarget val="inner"/>
          <c:xMode val="edge"/>
          <c:yMode val="edge"/>
          <c:x val="0.11676445084256176"/>
          <c:y val="7.4590197048812826E-2"/>
          <c:w val="0.86134591448407827"/>
          <c:h val="0.73597750051581612"/>
        </c:manualLayout>
      </c:layout>
      <c:lineChart>
        <c:grouping val="standard"/>
        <c:ser>
          <c:idx val="0"/>
          <c:order val="0"/>
          <c:tx>
            <c:v>L Aeq értékek</c:v>
          </c:tx>
          <c:marker>
            <c:symbol val="none"/>
          </c:marker>
          <c:cat>
            <c:numRef>
              <c:f>Munka1!$A$1:$A$30</c:f>
              <c:numCache>
                <c:formatCode>General</c:formatCode>
                <c:ptCount val="30"/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400</c:v>
                </c:pt>
                <c:pt idx="5">
                  <c:v>500</c:v>
                </c:pt>
                <c:pt idx="6">
                  <c:v>600</c:v>
                </c:pt>
                <c:pt idx="7">
                  <c:v>700</c:v>
                </c:pt>
                <c:pt idx="8">
                  <c:v>800</c:v>
                </c:pt>
                <c:pt idx="9">
                  <c:v>900</c:v>
                </c:pt>
                <c:pt idx="10">
                  <c:v>1000</c:v>
                </c:pt>
                <c:pt idx="11">
                  <c:v>1100</c:v>
                </c:pt>
                <c:pt idx="12">
                  <c:v>1200</c:v>
                </c:pt>
                <c:pt idx="13">
                  <c:v>1300</c:v>
                </c:pt>
                <c:pt idx="14">
                  <c:v>1400</c:v>
                </c:pt>
                <c:pt idx="15">
                  <c:v>1500</c:v>
                </c:pt>
                <c:pt idx="16">
                  <c:v>1600</c:v>
                </c:pt>
                <c:pt idx="17">
                  <c:v>1700</c:v>
                </c:pt>
                <c:pt idx="18">
                  <c:v>1800</c:v>
                </c:pt>
                <c:pt idx="19">
                  <c:v>1900</c:v>
                </c:pt>
                <c:pt idx="20">
                  <c:v>2000</c:v>
                </c:pt>
                <c:pt idx="21">
                  <c:v>2100</c:v>
                </c:pt>
                <c:pt idx="22">
                  <c:v>2200</c:v>
                </c:pt>
                <c:pt idx="23">
                  <c:v>2300</c:v>
                </c:pt>
                <c:pt idx="24">
                  <c:v>2400</c:v>
                </c:pt>
                <c:pt idx="25">
                  <c:v>2500</c:v>
                </c:pt>
                <c:pt idx="26">
                  <c:v>2600</c:v>
                </c:pt>
                <c:pt idx="27">
                  <c:v>2700</c:v>
                </c:pt>
                <c:pt idx="28">
                  <c:v>2800</c:v>
                </c:pt>
                <c:pt idx="29">
                  <c:v>2900</c:v>
                </c:pt>
              </c:numCache>
            </c:numRef>
          </c:cat>
          <c:val>
            <c:numRef>
              <c:f>Munka1!$B$1:$B$30</c:f>
              <c:numCache>
                <c:formatCode>General</c:formatCode>
                <c:ptCount val="30"/>
                <c:pt idx="0">
                  <c:v>31.89</c:v>
                </c:pt>
                <c:pt idx="1">
                  <c:v>30.58</c:v>
                </c:pt>
                <c:pt idx="2">
                  <c:v>117.46000000000002</c:v>
                </c:pt>
                <c:pt idx="3">
                  <c:v>72.78</c:v>
                </c:pt>
                <c:pt idx="4">
                  <c:v>53.86</c:v>
                </c:pt>
                <c:pt idx="5">
                  <c:v>50.660000000000011</c:v>
                </c:pt>
                <c:pt idx="6">
                  <c:v>57.25</c:v>
                </c:pt>
                <c:pt idx="7">
                  <c:v>53.34</c:v>
                </c:pt>
                <c:pt idx="8">
                  <c:v>45.98</c:v>
                </c:pt>
                <c:pt idx="9">
                  <c:v>56.01</c:v>
                </c:pt>
                <c:pt idx="10">
                  <c:v>55.14</c:v>
                </c:pt>
                <c:pt idx="11">
                  <c:v>51.09</c:v>
                </c:pt>
                <c:pt idx="12">
                  <c:v>54.88</c:v>
                </c:pt>
                <c:pt idx="13">
                  <c:v>52.92</c:v>
                </c:pt>
                <c:pt idx="14">
                  <c:v>50.59</c:v>
                </c:pt>
                <c:pt idx="15">
                  <c:v>44.33</c:v>
                </c:pt>
                <c:pt idx="16">
                  <c:v>43.54</c:v>
                </c:pt>
                <c:pt idx="17">
                  <c:v>42.160000000000011</c:v>
                </c:pt>
                <c:pt idx="18">
                  <c:v>37.550000000000004</c:v>
                </c:pt>
                <c:pt idx="19">
                  <c:v>38.380000000000003</c:v>
                </c:pt>
                <c:pt idx="20">
                  <c:v>38.67</c:v>
                </c:pt>
                <c:pt idx="21">
                  <c:v>35.85</c:v>
                </c:pt>
                <c:pt idx="22">
                  <c:v>34.380000000000003</c:v>
                </c:pt>
                <c:pt idx="23">
                  <c:v>32.86</c:v>
                </c:pt>
                <c:pt idx="24">
                  <c:v>32.82</c:v>
                </c:pt>
                <c:pt idx="25">
                  <c:v>32.53</c:v>
                </c:pt>
                <c:pt idx="26">
                  <c:v>31.67</c:v>
                </c:pt>
                <c:pt idx="27">
                  <c:v>30.85</c:v>
                </c:pt>
                <c:pt idx="28">
                  <c:v>30.87</c:v>
                </c:pt>
                <c:pt idx="29">
                  <c:v>29.5</c:v>
                </c:pt>
              </c:numCache>
            </c:numRef>
          </c:val>
        </c:ser>
        <c:ser>
          <c:idx val="1"/>
          <c:order val="1"/>
          <c:tx>
            <c:v>L AF értékek</c:v>
          </c:tx>
          <c:marker>
            <c:symbol val="none"/>
          </c:marker>
          <c:cat>
            <c:numRef>
              <c:f>Munka1!$A$1:$A$30</c:f>
              <c:numCache>
                <c:formatCode>General</c:formatCode>
                <c:ptCount val="30"/>
                <c:pt idx="1">
                  <c:v>100</c:v>
                </c:pt>
                <c:pt idx="2">
                  <c:v>200</c:v>
                </c:pt>
                <c:pt idx="3">
                  <c:v>300</c:v>
                </c:pt>
                <c:pt idx="4">
                  <c:v>400</c:v>
                </c:pt>
                <c:pt idx="5">
                  <c:v>500</c:v>
                </c:pt>
                <c:pt idx="6">
                  <c:v>600</c:v>
                </c:pt>
                <c:pt idx="7">
                  <c:v>700</c:v>
                </c:pt>
                <c:pt idx="8">
                  <c:v>800</c:v>
                </c:pt>
                <c:pt idx="9">
                  <c:v>900</c:v>
                </c:pt>
                <c:pt idx="10">
                  <c:v>1000</c:v>
                </c:pt>
                <c:pt idx="11">
                  <c:v>1100</c:v>
                </c:pt>
                <c:pt idx="12">
                  <c:v>1200</c:v>
                </c:pt>
                <c:pt idx="13">
                  <c:v>1300</c:v>
                </c:pt>
                <c:pt idx="14">
                  <c:v>1400</c:v>
                </c:pt>
                <c:pt idx="15">
                  <c:v>1500</c:v>
                </c:pt>
                <c:pt idx="16">
                  <c:v>1600</c:v>
                </c:pt>
                <c:pt idx="17">
                  <c:v>1700</c:v>
                </c:pt>
                <c:pt idx="18">
                  <c:v>1800</c:v>
                </c:pt>
                <c:pt idx="19">
                  <c:v>1900</c:v>
                </c:pt>
                <c:pt idx="20">
                  <c:v>2000</c:v>
                </c:pt>
                <c:pt idx="21">
                  <c:v>2100</c:v>
                </c:pt>
                <c:pt idx="22">
                  <c:v>2200</c:v>
                </c:pt>
                <c:pt idx="23">
                  <c:v>2300</c:v>
                </c:pt>
                <c:pt idx="24">
                  <c:v>2400</c:v>
                </c:pt>
                <c:pt idx="25">
                  <c:v>2500</c:v>
                </c:pt>
                <c:pt idx="26">
                  <c:v>2600</c:v>
                </c:pt>
                <c:pt idx="27">
                  <c:v>2700</c:v>
                </c:pt>
                <c:pt idx="28">
                  <c:v>2800</c:v>
                </c:pt>
                <c:pt idx="29">
                  <c:v>2900</c:v>
                </c:pt>
              </c:numCache>
            </c:numRef>
          </c:cat>
          <c:val>
            <c:numRef>
              <c:f>Munka1!$C$1:$C$30</c:f>
              <c:numCache>
                <c:formatCode>General</c:formatCode>
                <c:ptCount val="30"/>
                <c:pt idx="0">
                  <c:v>31.29</c:v>
                </c:pt>
                <c:pt idx="1">
                  <c:v>30.959999999999987</c:v>
                </c:pt>
                <c:pt idx="2">
                  <c:v>113.98</c:v>
                </c:pt>
                <c:pt idx="3">
                  <c:v>110.5</c:v>
                </c:pt>
                <c:pt idx="4">
                  <c:v>107.03</c:v>
                </c:pt>
                <c:pt idx="5">
                  <c:v>103.56</c:v>
                </c:pt>
                <c:pt idx="6">
                  <c:v>100.08</c:v>
                </c:pt>
                <c:pt idx="7">
                  <c:v>96.61</c:v>
                </c:pt>
                <c:pt idx="8">
                  <c:v>93.14</c:v>
                </c:pt>
                <c:pt idx="9">
                  <c:v>89.66</c:v>
                </c:pt>
                <c:pt idx="10">
                  <c:v>86.19</c:v>
                </c:pt>
                <c:pt idx="11">
                  <c:v>82.72</c:v>
                </c:pt>
                <c:pt idx="12">
                  <c:v>79.25</c:v>
                </c:pt>
                <c:pt idx="13">
                  <c:v>75.790000000000006</c:v>
                </c:pt>
                <c:pt idx="14">
                  <c:v>72.33</c:v>
                </c:pt>
                <c:pt idx="15">
                  <c:v>68.86</c:v>
                </c:pt>
                <c:pt idx="16">
                  <c:v>65.400000000000006</c:v>
                </c:pt>
                <c:pt idx="17">
                  <c:v>61.95</c:v>
                </c:pt>
                <c:pt idx="18">
                  <c:v>58.5</c:v>
                </c:pt>
                <c:pt idx="19">
                  <c:v>55.07</c:v>
                </c:pt>
                <c:pt idx="20">
                  <c:v>51.71</c:v>
                </c:pt>
                <c:pt idx="21">
                  <c:v>48.38</c:v>
                </c:pt>
                <c:pt idx="22">
                  <c:v>45.11</c:v>
                </c:pt>
                <c:pt idx="23">
                  <c:v>41.94</c:v>
                </c:pt>
                <c:pt idx="24">
                  <c:v>39.07</c:v>
                </c:pt>
                <c:pt idx="25">
                  <c:v>36.660000000000011</c:v>
                </c:pt>
                <c:pt idx="26">
                  <c:v>34.57</c:v>
                </c:pt>
                <c:pt idx="27">
                  <c:v>32.92</c:v>
                </c:pt>
                <c:pt idx="28">
                  <c:v>31.88</c:v>
                </c:pt>
                <c:pt idx="29">
                  <c:v>30.810000000000031</c:v>
                </c:pt>
              </c:numCache>
            </c:numRef>
          </c:val>
        </c:ser>
        <c:marker val="1"/>
        <c:axId val="49572864"/>
        <c:axId val="49587328"/>
      </c:lineChart>
      <c:catAx>
        <c:axId val="4957286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hu-HU" dirty="0"/>
                  <a:t>Idő [</a:t>
                </a:r>
                <a:r>
                  <a:rPr lang="hu-HU" dirty="0" err="1"/>
                  <a:t>ms</a:t>
                </a:r>
                <a:r>
                  <a:rPr lang="hu-HU" dirty="0"/>
                  <a:t>]</a:t>
                </a:r>
              </a:p>
            </c:rich>
          </c:tx>
          <c:layout>
            <c:manualLayout>
              <c:xMode val="edge"/>
              <c:yMode val="edge"/>
              <c:x val="0.45796735861740406"/>
              <c:y val="0.91663502381013984"/>
            </c:manualLayout>
          </c:layout>
        </c:title>
        <c:numFmt formatCode="General" sourceLinked="1"/>
        <c:majorTickMark val="in"/>
        <c:tickLblPos val="nextTo"/>
        <c:crossAx val="49587328"/>
        <c:crosses val="autoZero"/>
        <c:auto val="1"/>
        <c:lblAlgn val="ctr"/>
        <c:lblOffset val="100"/>
        <c:tickLblSkip val="5"/>
      </c:catAx>
      <c:valAx>
        <c:axId val="49587328"/>
        <c:scaling>
          <c:orientation val="minMax"/>
          <c:max val="120"/>
          <c:min val="2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Hangnyomásszint [dB]</a:t>
                </a:r>
              </a:p>
            </c:rich>
          </c:tx>
          <c:layout/>
        </c:title>
        <c:numFmt formatCode="General" sourceLinked="1"/>
        <c:majorTickMark val="none"/>
        <c:tickLblPos val="nextTo"/>
        <c:crossAx val="4957286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54951780310662268"/>
          <c:y val="8.2144601893549121E-2"/>
          <c:w val="0.42409353292195406"/>
          <c:h val="6.705704693390234E-2"/>
        </c:manualLayout>
      </c:layout>
      <c:spPr>
        <a:noFill/>
      </c:spPr>
    </c:legend>
    <c:plotVisOnly val="1"/>
    <c:dispBlanksAs val="gap"/>
  </c:chart>
  <c:spPr>
    <a:ln>
      <a:noFill/>
    </a:ln>
  </c:spPr>
  <c:txPr>
    <a:bodyPr/>
    <a:lstStyle/>
    <a:p>
      <a:pPr>
        <a:defRPr sz="1800">
          <a:latin typeface="+mj-lt"/>
          <a:cs typeface="Times New Roman" pitchFamily="18" charset="0"/>
        </a:defRPr>
      </a:pPr>
      <a:endParaRPr lang="hu-H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plotArea>
      <c:layout/>
      <c:lineChart>
        <c:grouping val="standard"/>
        <c:ser>
          <c:idx val="0"/>
          <c:order val="0"/>
          <c:tx>
            <c:v>L AF értékek 10 méteren a fegyver előtt</c:v>
          </c:tx>
          <c:marker>
            <c:symbol val="none"/>
          </c:marker>
          <c:cat>
            <c:numRef>
              <c:f>'10 és 100 méter értékei'!$A$1:$A$30</c:f>
              <c:numCache>
                <c:formatCode>General</c:formatCode>
                <c:ptCount val="30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  <c:pt idx="8">
                  <c:v>900</c:v>
                </c:pt>
                <c:pt idx="9">
                  <c:v>1000</c:v>
                </c:pt>
                <c:pt idx="10">
                  <c:v>1100</c:v>
                </c:pt>
                <c:pt idx="11">
                  <c:v>1200</c:v>
                </c:pt>
                <c:pt idx="12">
                  <c:v>1300</c:v>
                </c:pt>
                <c:pt idx="13">
                  <c:v>1400</c:v>
                </c:pt>
                <c:pt idx="14">
                  <c:v>1500</c:v>
                </c:pt>
                <c:pt idx="15">
                  <c:v>1600</c:v>
                </c:pt>
                <c:pt idx="16">
                  <c:v>1700</c:v>
                </c:pt>
                <c:pt idx="17">
                  <c:v>1800</c:v>
                </c:pt>
                <c:pt idx="18">
                  <c:v>1900</c:v>
                </c:pt>
                <c:pt idx="19">
                  <c:v>2000</c:v>
                </c:pt>
                <c:pt idx="20">
                  <c:v>2100</c:v>
                </c:pt>
                <c:pt idx="21">
                  <c:v>2200</c:v>
                </c:pt>
                <c:pt idx="22">
                  <c:v>2300</c:v>
                </c:pt>
                <c:pt idx="23">
                  <c:v>2400</c:v>
                </c:pt>
                <c:pt idx="24">
                  <c:v>2500</c:v>
                </c:pt>
                <c:pt idx="25">
                  <c:v>2600</c:v>
                </c:pt>
                <c:pt idx="26">
                  <c:v>2700</c:v>
                </c:pt>
                <c:pt idx="27">
                  <c:v>2800</c:v>
                </c:pt>
                <c:pt idx="28">
                  <c:v>2900</c:v>
                </c:pt>
                <c:pt idx="29">
                  <c:v>3000</c:v>
                </c:pt>
              </c:numCache>
            </c:numRef>
          </c:cat>
          <c:val>
            <c:numRef>
              <c:f>'10 és 100 méter értékei'!$B$1:$B$30</c:f>
              <c:numCache>
                <c:formatCode>General</c:formatCode>
                <c:ptCount val="30"/>
                <c:pt idx="0">
                  <c:v>24.75</c:v>
                </c:pt>
                <c:pt idx="1">
                  <c:v>25.53</c:v>
                </c:pt>
                <c:pt idx="2">
                  <c:v>113.16999999999999</c:v>
                </c:pt>
                <c:pt idx="3">
                  <c:v>109.69</c:v>
                </c:pt>
                <c:pt idx="4">
                  <c:v>106.22</c:v>
                </c:pt>
                <c:pt idx="5">
                  <c:v>102.74000000000002</c:v>
                </c:pt>
                <c:pt idx="6">
                  <c:v>99.27</c:v>
                </c:pt>
                <c:pt idx="7">
                  <c:v>95.8</c:v>
                </c:pt>
                <c:pt idx="8">
                  <c:v>92.32</c:v>
                </c:pt>
                <c:pt idx="9">
                  <c:v>88.85</c:v>
                </c:pt>
                <c:pt idx="10">
                  <c:v>85.38</c:v>
                </c:pt>
                <c:pt idx="11">
                  <c:v>81.910000000000025</c:v>
                </c:pt>
                <c:pt idx="12">
                  <c:v>78.440000000000026</c:v>
                </c:pt>
                <c:pt idx="13">
                  <c:v>74.989999999999995</c:v>
                </c:pt>
                <c:pt idx="14">
                  <c:v>71.53</c:v>
                </c:pt>
                <c:pt idx="15">
                  <c:v>68.06</c:v>
                </c:pt>
                <c:pt idx="16">
                  <c:v>64.61</c:v>
                </c:pt>
                <c:pt idx="17">
                  <c:v>61.15</c:v>
                </c:pt>
                <c:pt idx="18">
                  <c:v>57.74</c:v>
                </c:pt>
                <c:pt idx="19">
                  <c:v>54.32</c:v>
                </c:pt>
                <c:pt idx="20">
                  <c:v>50.94</c:v>
                </c:pt>
                <c:pt idx="21">
                  <c:v>47.58</c:v>
                </c:pt>
                <c:pt idx="22">
                  <c:v>44.45</c:v>
                </c:pt>
                <c:pt idx="23">
                  <c:v>41.33</c:v>
                </c:pt>
                <c:pt idx="24">
                  <c:v>39.130000000000003</c:v>
                </c:pt>
                <c:pt idx="25">
                  <c:v>39.53</c:v>
                </c:pt>
                <c:pt idx="26">
                  <c:v>36.64</c:v>
                </c:pt>
                <c:pt idx="27">
                  <c:v>33.47</c:v>
                </c:pt>
                <c:pt idx="28">
                  <c:v>30.51</c:v>
                </c:pt>
                <c:pt idx="29">
                  <c:v>27.91</c:v>
                </c:pt>
              </c:numCache>
            </c:numRef>
          </c:val>
        </c:ser>
        <c:ser>
          <c:idx val="1"/>
          <c:order val="1"/>
          <c:tx>
            <c:v>L AF értékek 100 méteren a fegyver előtt</c:v>
          </c:tx>
          <c:marker>
            <c:symbol val="none"/>
          </c:marker>
          <c:cat>
            <c:numRef>
              <c:f>'10 és 100 méter értékei'!$A$1:$A$30</c:f>
              <c:numCache>
                <c:formatCode>General</c:formatCode>
                <c:ptCount val="30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  <c:pt idx="8">
                  <c:v>900</c:v>
                </c:pt>
                <c:pt idx="9">
                  <c:v>1000</c:v>
                </c:pt>
                <c:pt idx="10">
                  <c:v>1100</c:v>
                </c:pt>
                <c:pt idx="11">
                  <c:v>1200</c:v>
                </c:pt>
                <c:pt idx="12">
                  <c:v>1300</c:v>
                </c:pt>
                <c:pt idx="13">
                  <c:v>1400</c:v>
                </c:pt>
                <c:pt idx="14">
                  <c:v>1500</c:v>
                </c:pt>
                <c:pt idx="15">
                  <c:v>1600</c:v>
                </c:pt>
                <c:pt idx="16">
                  <c:v>1700</c:v>
                </c:pt>
                <c:pt idx="17">
                  <c:v>1800</c:v>
                </c:pt>
                <c:pt idx="18">
                  <c:v>1900</c:v>
                </c:pt>
                <c:pt idx="19">
                  <c:v>2000</c:v>
                </c:pt>
                <c:pt idx="20">
                  <c:v>2100</c:v>
                </c:pt>
                <c:pt idx="21">
                  <c:v>2200</c:v>
                </c:pt>
                <c:pt idx="22">
                  <c:v>2300</c:v>
                </c:pt>
                <c:pt idx="23">
                  <c:v>2400</c:v>
                </c:pt>
                <c:pt idx="24">
                  <c:v>2500</c:v>
                </c:pt>
                <c:pt idx="25">
                  <c:v>2600</c:v>
                </c:pt>
                <c:pt idx="26">
                  <c:v>2700</c:v>
                </c:pt>
                <c:pt idx="27">
                  <c:v>2800</c:v>
                </c:pt>
                <c:pt idx="28">
                  <c:v>2900</c:v>
                </c:pt>
                <c:pt idx="29">
                  <c:v>3000</c:v>
                </c:pt>
              </c:numCache>
            </c:numRef>
          </c:cat>
          <c:val>
            <c:numRef>
              <c:f>'10 és 100 méter értékei'!$C$1:$C$30</c:f>
              <c:numCache>
                <c:formatCode>General</c:formatCode>
                <c:ptCount val="30"/>
                <c:pt idx="0">
                  <c:v>26.89</c:v>
                </c:pt>
                <c:pt idx="1">
                  <c:v>25.310000000000031</c:v>
                </c:pt>
                <c:pt idx="2">
                  <c:v>82.55</c:v>
                </c:pt>
                <c:pt idx="3">
                  <c:v>79.08</c:v>
                </c:pt>
                <c:pt idx="4">
                  <c:v>75.61</c:v>
                </c:pt>
                <c:pt idx="5">
                  <c:v>72.14</c:v>
                </c:pt>
                <c:pt idx="6">
                  <c:v>68.669999999999987</c:v>
                </c:pt>
                <c:pt idx="7">
                  <c:v>65.2</c:v>
                </c:pt>
                <c:pt idx="8">
                  <c:v>61.93</c:v>
                </c:pt>
                <c:pt idx="9">
                  <c:v>58.83</c:v>
                </c:pt>
                <c:pt idx="10">
                  <c:v>56.54</c:v>
                </c:pt>
                <c:pt idx="11">
                  <c:v>55.17</c:v>
                </c:pt>
                <c:pt idx="12">
                  <c:v>53.44</c:v>
                </c:pt>
                <c:pt idx="13">
                  <c:v>50.94</c:v>
                </c:pt>
                <c:pt idx="14">
                  <c:v>49.11</c:v>
                </c:pt>
                <c:pt idx="15">
                  <c:v>46.92</c:v>
                </c:pt>
                <c:pt idx="16">
                  <c:v>44.82</c:v>
                </c:pt>
                <c:pt idx="17">
                  <c:v>42.09</c:v>
                </c:pt>
                <c:pt idx="18">
                  <c:v>40.11</c:v>
                </c:pt>
                <c:pt idx="19">
                  <c:v>38.46</c:v>
                </c:pt>
                <c:pt idx="20">
                  <c:v>39.9</c:v>
                </c:pt>
                <c:pt idx="21">
                  <c:v>37.790000000000013</c:v>
                </c:pt>
                <c:pt idx="22">
                  <c:v>34.760000000000012</c:v>
                </c:pt>
                <c:pt idx="23">
                  <c:v>31.84</c:v>
                </c:pt>
                <c:pt idx="24">
                  <c:v>29.330000000000005</c:v>
                </c:pt>
                <c:pt idx="25">
                  <c:v>27.7</c:v>
                </c:pt>
                <c:pt idx="26">
                  <c:v>25.99</c:v>
                </c:pt>
                <c:pt idx="27">
                  <c:v>24.91</c:v>
                </c:pt>
                <c:pt idx="28">
                  <c:v>25.03</c:v>
                </c:pt>
                <c:pt idx="29">
                  <c:v>25.54</c:v>
                </c:pt>
              </c:numCache>
            </c:numRef>
          </c:val>
        </c:ser>
        <c:marker val="1"/>
        <c:axId val="49769856"/>
        <c:axId val="49772032"/>
      </c:lineChart>
      <c:catAx>
        <c:axId val="4976985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hu-HU"/>
                  <a:t>Idő [ms]</a:t>
                </a:r>
              </a:p>
            </c:rich>
          </c:tx>
          <c:layout/>
        </c:title>
        <c:numFmt formatCode="General" sourceLinked="1"/>
        <c:tickLblPos val="nextTo"/>
        <c:crossAx val="49772032"/>
        <c:crosses val="autoZero"/>
        <c:auto val="1"/>
        <c:lblAlgn val="ctr"/>
        <c:lblOffset val="100"/>
        <c:tickLblSkip val="3"/>
      </c:catAx>
      <c:valAx>
        <c:axId val="49772032"/>
        <c:scaling>
          <c:orientation val="minMax"/>
          <c:max val="120"/>
          <c:min val="2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hu-HU"/>
                  <a:t>Hangnyomásszint [dB]</a:t>
                </a:r>
              </a:p>
            </c:rich>
          </c:tx>
          <c:layout>
            <c:manualLayout>
              <c:xMode val="edge"/>
              <c:yMode val="edge"/>
              <c:x val="8.9679301169926524E-3"/>
              <c:y val="0.28831594815187966"/>
            </c:manualLayout>
          </c:layout>
        </c:title>
        <c:numFmt formatCode="General" sourceLinked="1"/>
        <c:tickLblPos val="nextTo"/>
        <c:crossAx val="49769856"/>
        <c:crosses val="autoZero"/>
        <c:crossBetween val="between"/>
      </c:valAx>
    </c:plotArea>
    <c:legend>
      <c:legendPos val="t"/>
      <c:layout/>
    </c:legend>
    <c:plotVisOnly val="1"/>
    <c:dispBlanksAs val="gap"/>
  </c:chart>
  <c:spPr>
    <a:ln>
      <a:noFill/>
    </a:ln>
  </c:spPr>
  <c:txPr>
    <a:bodyPr/>
    <a:lstStyle/>
    <a:p>
      <a:pPr>
        <a:defRPr sz="1800">
          <a:latin typeface="+mj-lt"/>
          <a:cs typeface="Times New Roman" pitchFamily="18" charset="0"/>
        </a:defRPr>
      </a:pPr>
      <a:endParaRPr lang="hu-H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BD6F4-79FA-40D3-9EE0-EFC96669D88B}" type="datetimeFigureOut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CC874-3264-41C6-80A0-9536C9E37C9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</a:t>
            </a:fld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</a:t>
            </a:fld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3</a:t>
            </a:fld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4</a:t>
            </a:fld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5</a:t>
            </a:fld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6</a:t>
            </a:fld>
            <a:endParaRPr lang="hu-H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7</a:t>
            </a:fld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9</a:t>
            </a:fld>
            <a:endParaRPr 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10</a:t>
            </a:fld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11</a:t>
            </a:fld>
            <a:endParaRPr 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12</a:t>
            </a:fld>
            <a:endParaRPr lang="hu-H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13</a:t>
            </a:fld>
            <a:endParaRPr lang="hu-H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14</a:t>
            </a:fld>
            <a:endParaRPr 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15</a:t>
            </a:fld>
            <a:endParaRPr lang="hu-H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16</a:t>
            </a:fld>
            <a:endParaRPr lang="hu-H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17</a:t>
            </a:fld>
            <a:endParaRPr lang="hu-H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18</a:t>
            </a:fld>
            <a:endParaRPr lang="hu-H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19</a:t>
            </a:fld>
            <a:endParaRPr lang="hu-H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20</a:t>
            </a:fld>
            <a:endParaRPr lang="hu-H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21</a:t>
            </a:fld>
            <a:endParaRPr lang="hu-H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CC874-3264-41C6-80A0-9536C9E37C94}" type="slidenum">
              <a:rPr lang="hu-HU" smtClean="0"/>
              <a:pPr/>
              <a:t>22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8A81-E4AB-4462-9618-1752CC9EBD3B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EA241-3AD4-42EC-A104-15028866C365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8A00-5B99-4FD1-B995-7C9DC5F4323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FFBB6-82CC-41F6-ACBB-FC8043032B2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E5B6-46D6-4A3B-956C-33B10A063647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245D5-D200-460B-BD2D-2C5297C75024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7204-D2B7-4DA7-91FB-A5ABC03FFE7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C3F41-4C4F-4437-AC00-00DA8C1A3FE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DC1D5-130E-4FAA-937B-E38D4B46BB3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0947-AA4B-4EEA-BD4C-492870ECCC78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0BFED-527B-4538-ADF8-F34108B7067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11D05-BB3E-4717-B4E1-20FC3D1AE93F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14.jpeg"/><Relationship Id="rId9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0" y="6093296"/>
            <a:ext cx="9144000" cy="7647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869160"/>
            <a:ext cx="8232973" cy="1107996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3600" dirty="0" smtClean="0">
                <a:solidFill>
                  <a:schemeClr val="bg1"/>
                </a:solidFill>
              </a:rPr>
              <a:t>Lőfegyverek hangenergiájának</a:t>
            </a:r>
            <a:br>
              <a:rPr lang="hu-HU" sz="3600" dirty="0" smtClean="0">
                <a:solidFill>
                  <a:schemeClr val="bg1"/>
                </a:solidFill>
              </a:rPr>
            </a:br>
            <a:r>
              <a:rPr lang="hu-HU" sz="3600" dirty="0" smtClean="0">
                <a:solidFill>
                  <a:schemeClr val="bg1"/>
                </a:solidFill>
              </a:rPr>
              <a:t>meghatározása és terjedési modellezése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4293096"/>
            <a:ext cx="8160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Márkus</a:t>
            </a:r>
            <a:r>
              <a:rPr lang="hu-HU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Miklós  -  </a:t>
            </a:r>
            <a:r>
              <a:rPr lang="hu-HU" b="1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Gúth</a:t>
            </a:r>
            <a:r>
              <a:rPr lang="hu-H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Gábor</a:t>
            </a:r>
            <a:endParaRPr lang="hu-H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611559" y="6402814"/>
            <a:ext cx="8160965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200" b="1" dirty="0" smtClean="0">
                <a:solidFill>
                  <a:srgbClr val="403E26"/>
                </a:solidFill>
                <a:latin typeface="+mj-lt"/>
                <a:ea typeface="+mj-ea"/>
                <a:cs typeface="+mj-cs"/>
              </a:rPr>
              <a:t>OPAKFI</a:t>
            </a:r>
            <a:r>
              <a:rPr lang="hu-HU" sz="2200" dirty="0" smtClean="0">
                <a:solidFill>
                  <a:srgbClr val="403E26"/>
                </a:solidFill>
                <a:latin typeface="+mj-lt"/>
                <a:ea typeface="+mj-ea"/>
                <a:cs typeface="+mj-cs"/>
              </a:rPr>
              <a:t> Zajvédelmi Szeminárium  </a:t>
            </a:r>
            <a:r>
              <a:rPr lang="hu-HU" sz="2200" b="1" dirty="0" smtClean="0">
                <a:solidFill>
                  <a:srgbClr val="403E26"/>
                </a:solidFill>
                <a:latin typeface="+mj-lt"/>
                <a:ea typeface="+mj-ea"/>
                <a:cs typeface="+mj-cs"/>
              </a:rPr>
              <a:t>2013</a:t>
            </a:r>
            <a:r>
              <a:rPr lang="hu-HU" sz="2200" dirty="0" smtClean="0">
                <a:solidFill>
                  <a:srgbClr val="403E26"/>
                </a:solidFill>
                <a:latin typeface="+mj-lt"/>
                <a:ea typeface="+mj-ea"/>
                <a:cs typeface="+mj-cs"/>
              </a:rPr>
              <a:t>  Cegléd</a:t>
            </a:r>
            <a:endParaRPr lang="hu-HU" sz="2200" dirty="0">
              <a:solidFill>
                <a:srgbClr val="403E26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D:\Miki\Tudásbázis\Szakmai anyagok\Prezentációk\OPAKFI Zajvédelmi Szeminárium 2013\180 dBC\Diák\FONOR-logo-fehé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24056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611560" y="1"/>
            <a:ext cx="79208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Cím 1"/>
          <p:cNvSpPr>
            <a:spLocks noGrp="1"/>
          </p:cNvSpPr>
          <p:nvPr>
            <p:ph type="ctrTitle"/>
          </p:nvPr>
        </p:nvSpPr>
        <p:spPr>
          <a:xfrm>
            <a:off x="788508" y="124447"/>
            <a:ext cx="7599915" cy="384721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2500" dirty="0" smtClean="0">
                <a:latin typeface="Arial Black" pitchFamily="34" charset="0"/>
                <a:cs typeface="Arial" pitchFamily="34" charset="0"/>
              </a:rPr>
              <a:t>SZABVÁNYOK ÖSSZEHASONLÍTÁSA</a:t>
            </a: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786836" y="849900"/>
            <a:ext cx="4176464" cy="33855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lang="hu-HU" sz="2200" b="1" dirty="0" smtClean="0">
                <a:latin typeface="Arial" pitchFamily="34" charset="0"/>
                <a:ea typeface="+mj-ea"/>
                <a:cs typeface="Arial" pitchFamily="34" charset="0"/>
              </a:rPr>
              <a:t>MSZ EN ISO 17201-1:2005 </a:t>
            </a:r>
            <a:endParaRPr kumimoji="0" lang="hu-HU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786836" y="1232195"/>
            <a:ext cx="7601588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lang="hu-HU" dirty="0" smtClean="0">
                <a:latin typeface="Arial" pitchFamily="34" charset="0"/>
                <a:ea typeface="+mj-ea"/>
                <a:cs typeface="Arial" pitchFamily="34" charset="0"/>
              </a:rPr>
              <a:t>Akusztika. Lőterek zaja. 1. rész: A torkolattűz dörrenésének meghatározása méréssel</a:t>
            </a:r>
            <a:endParaRPr kumimoji="0" lang="hu-HU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10" name="Egyenes összekötő 9"/>
          <p:cNvCxnSpPr/>
          <p:nvPr/>
        </p:nvCxnSpPr>
        <p:spPr>
          <a:xfrm>
            <a:off x="755576" y="1918573"/>
            <a:ext cx="76328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ím 1"/>
          <p:cNvSpPr txBox="1">
            <a:spLocks/>
          </p:cNvSpPr>
          <p:nvPr/>
        </p:nvSpPr>
        <p:spPr>
          <a:xfrm>
            <a:off x="779021" y="1918573"/>
            <a:ext cx="7601588" cy="6463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ea typeface="+mj-ea"/>
                <a:cs typeface="Arial" pitchFamily="34" charset="0"/>
              </a:rPr>
              <a:t>Mérendő mennyiség:  </a:t>
            </a:r>
            <a:r>
              <a:rPr lang="hu-HU" sz="1400" b="1" dirty="0" err="1" smtClean="0">
                <a:latin typeface="Arial" pitchFamily="34" charset="0"/>
                <a:ea typeface="+mj-ea"/>
                <a:cs typeface="Arial" pitchFamily="34" charset="0"/>
              </a:rPr>
              <a:t>zajeseményszint</a:t>
            </a:r>
            <a:r>
              <a:rPr lang="hu-HU" sz="1400" b="1" dirty="0" smtClean="0"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hu-HU" sz="1400" b="1" i="1" dirty="0" smtClean="0">
                <a:latin typeface="Arial" pitchFamily="34" charset="0"/>
                <a:ea typeface="+mj-ea"/>
                <a:cs typeface="Arial" pitchFamily="34" charset="0"/>
              </a:rPr>
              <a:t>L</a:t>
            </a:r>
            <a:r>
              <a:rPr lang="hu-HU" sz="1400" b="1" i="1" baseline="-25000" dirty="0" smtClean="0">
                <a:latin typeface="Arial" pitchFamily="34" charset="0"/>
                <a:ea typeface="+mj-ea"/>
                <a:cs typeface="Arial" pitchFamily="34" charset="0"/>
              </a:rPr>
              <a:t>E</a:t>
            </a:r>
            <a:r>
              <a:rPr lang="hu-HU" sz="1400" b="1" i="1" dirty="0" smtClean="0">
                <a:latin typeface="Arial" pitchFamily="34" charset="0"/>
                <a:ea typeface="+mj-ea"/>
                <a:cs typeface="Arial" pitchFamily="34" charset="0"/>
              </a:rPr>
              <a:t>(</a:t>
            </a:r>
            <a:r>
              <a:rPr lang="hu-HU" sz="1400" b="1" i="1" dirty="0" err="1" smtClean="0">
                <a:latin typeface="Arial" pitchFamily="34" charset="0"/>
                <a:ea typeface="+mj-ea"/>
                <a:cs typeface="Arial" pitchFamily="34" charset="0"/>
              </a:rPr>
              <a:t>r</a:t>
            </a:r>
            <a:r>
              <a:rPr lang="hu-HU" sz="1400" b="1" i="1" baseline="-25000" dirty="0" err="1" smtClean="0">
                <a:latin typeface="Arial" pitchFamily="34" charset="0"/>
                <a:ea typeface="+mj-ea"/>
                <a:cs typeface="Arial" pitchFamily="34" charset="0"/>
              </a:rPr>
              <a:t>m</a:t>
            </a:r>
            <a:r>
              <a:rPr lang="hu-HU" sz="1400" b="1" i="1" dirty="0" smtClean="0">
                <a:latin typeface="Arial" pitchFamily="34" charset="0"/>
                <a:ea typeface="+mj-ea"/>
                <a:cs typeface="Arial" pitchFamily="34" charset="0"/>
              </a:rPr>
              <a:t>,</a:t>
            </a:r>
            <a:r>
              <a:rPr lang="el-GR" sz="1400" b="1" i="1" dirty="0" smtClean="0">
                <a:latin typeface="Arial" pitchFamily="34" charset="0"/>
                <a:ea typeface="+mj-ea"/>
                <a:cs typeface="Arial" pitchFamily="34" charset="0"/>
              </a:rPr>
              <a:t>α</a:t>
            </a:r>
            <a:r>
              <a:rPr lang="hu-HU" sz="1400" b="1" i="1" dirty="0" smtClean="0">
                <a:latin typeface="Arial" pitchFamily="34" charset="0"/>
                <a:ea typeface="+mj-ea"/>
                <a:cs typeface="Arial" pitchFamily="34" charset="0"/>
              </a:rPr>
              <a:t>,</a:t>
            </a:r>
            <a:r>
              <a:rPr lang="el-GR" sz="1400" b="1" i="1" dirty="0" smtClean="0">
                <a:latin typeface="Arial" pitchFamily="34" charset="0"/>
                <a:ea typeface="+mj-ea"/>
                <a:cs typeface="Arial" pitchFamily="34" charset="0"/>
              </a:rPr>
              <a:t>β</a:t>
            </a:r>
            <a:r>
              <a:rPr lang="hu-HU" sz="1400" b="1" i="1" dirty="0" smtClean="0">
                <a:latin typeface="Arial" pitchFamily="34" charset="0"/>
                <a:ea typeface="+mj-ea"/>
                <a:cs typeface="Arial" pitchFamily="34" charset="0"/>
              </a:rPr>
              <a:t>)</a:t>
            </a:r>
          </a:p>
          <a:p>
            <a:pPr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cs typeface="Arial" pitchFamily="34" charset="0"/>
              </a:rPr>
              <a:t>Alapelv:  </a:t>
            </a:r>
            <a:r>
              <a:rPr lang="hu-HU" sz="1400" b="1" dirty="0" smtClean="0">
                <a:latin typeface="Arial" pitchFamily="34" charset="0"/>
                <a:cs typeface="Arial" pitchFamily="34" charset="0"/>
              </a:rPr>
              <a:t>ISO 9613 </a:t>
            </a:r>
            <a:r>
              <a:rPr lang="hu-HU" sz="1400" dirty="0" smtClean="0">
                <a:latin typeface="Arial" pitchFamily="34" charset="0"/>
                <a:cs typeface="Arial" pitchFamily="34" charset="0"/>
              </a:rPr>
              <a:t>és </a:t>
            </a:r>
            <a:r>
              <a:rPr lang="hu-HU" sz="1400" b="1" dirty="0" smtClean="0">
                <a:latin typeface="Arial" pitchFamily="34" charset="0"/>
                <a:cs typeface="Arial" pitchFamily="34" charset="0"/>
              </a:rPr>
              <a:t>ISO 3741</a:t>
            </a:r>
            <a:r>
              <a:rPr lang="hu-HU" sz="1400" dirty="0" smtClean="0">
                <a:latin typeface="Arial" pitchFamily="34" charset="0"/>
                <a:cs typeface="Arial" pitchFamily="34" charset="0"/>
              </a:rPr>
              <a:t>  &gt;  hangteljesítményszint  &gt;  terjedés számítás</a:t>
            </a:r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786836" y="3011881"/>
            <a:ext cx="4176464" cy="33855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MSZ 15037:2000</a:t>
            </a:r>
          </a:p>
        </p:txBody>
      </p:sp>
      <p:sp>
        <p:nvSpPr>
          <p:cNvPr id="13" name="Cím 1"/>
          <p:cNvSpPr txBox="1">
            <a:spLocks/>
          </p:cNvSpPr>
          <p:nvPr/>
        </p:nvSpPr>
        <p:spPr>
          <a:xfrm>
            <a:off x="786836" y="3394176"/>
            <a:ext cx="7601588" cy="2769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lang="hu-HU" dirty="0" smtClean="0">
                <a:latin typeface="Arial" pitchFamily="34" charset="0"/>
                <a:ea typeface="+mj-ea"/>
                <a:cs typeface="Arial" pitchFamily="34" charset="0"/>
              </a:rPr>
              <a:t>A lőterek zajkibocsátása és az okozott környezeti zajterhelés vizsgálata</a:t>
            </a:r>
            <a:endParaRPr kumimoji="0" lang="hu-HU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14" name="Egyenes összekötő 13"/>
          <p:cNvCxnSpPr/>
          <p:nvPr/>
        </p:nvCxnSpPr>
        <p:spPr>
          <a:xfrm>
            <a:off x="755576" y="3790781"/>
            <a:ext cx="76328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ím 1"/>
          <p:cNvSpPr txBox="1">
            <a:spLocks/>
          </p:cNvSpPr>
          <p:nvPr/>
        </p:nvSpPr>
        <p:spPr>
          <a:xfrm>
            <a:off x="779021" y="3790781"/>
            <a:ext cx="7601588" cy="6463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ea typeface="+mj-ea"/>
                <a:cs typeface="Arial" pitchFamily="34" charset="0"/>
              </a:rPr>
              <a:t>Mérendő mennyiség:  </a:t>
            </a:r>
            <a:r>
              <a:rPr lang="hu-HU" sz="1400" b="1" dirty="0" smtClean="0">
                <a:latin typeface="Arial" pitchFamily="34" charset="0"/>
                <a:ea typeface="+mj-ea"/>
                <a:cs typeface="Arial" pitchFamily="34" charset="0"/>
              </a:rPr>
              <a:t>legnagyobb A-hangnyomásszint  </a:t>
            </a:r>
            <a:r>
              <a:rPr lang="hu-HU" sz="1400" b="1" i="1" dirty="0" err="1" smtClean="0">
                <a:latin typeface="Arial" pitchFamily="34" charset="0"/>
                <a:ea typeface="+mj-ea"/>
                <a:cs typeface="Arial" pitchFamily="34" charset="0"/>
              </a:rPr>
              <a:t>L</a:t>
            </a:r>
            <a:r>
              <a:rPr lang="hu-HU" sz="1400" b="1" i="1" baseline="-25000" dirty="0" err="1" smtClean="0">
                <a:latin typeface="Arial" pitchFamily="34" charset="0"/>
                <a:ea typeface="+mj-ea"/>
                <a:cs typeface="Arial" pitchFamily="34" charset="0"/>
              </a:rPr>
              <a:t>AFmax</a:t>
            </a:r>
            <a:r>
              <a:rPr lang="hu-HU" sz="1400" b="1" i="1" baseline="-25000" dirty="0" smtClean="0">
                <a:latin typeface="Arial" pitchFamily="34" charset="0"/>
                <a:ea typeface="+mj-ea"/>
                <a:cs typeface="Arial" pitchFamily="34" charset="0"/>
              </a:rPr>
              <a:t>,mért</a:t>
            </a:r>
            <a:endParaRPr lang="hu-HU" sz="1400" b="1" i="1" dirty="0" smtClean="0">
              <a:latin typeface="Arial" pitchFamily="34" charset="0"/>
              <a:ea typeface="+mj-ea"/>
              <a:cs typeface="Arial" pitchFamily="34" charset="0"/>
            </a:endParaRPr>
          </a:p>
          <a:p>
            <a:pPr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cs typeface="Arial" pitchFamily="34" charset="0"/>
              </a:rPr>
              <a:t>Alapelv:  </a:t>
            </a:r>
            <a:r>
              <a:rPr lang="hu-HU" sz="1400" b="1" dirty="0" smtClean="0">
                <a:latin typeface="Arial" pitchFamily="34" charset="0"/>
                <a:cs typeface="Arial" pitchFamily="34" charset="0"/>
              </a:rPr>
              <a:t>MSZ 18150-1:1998</a:t>
            </a:r>
            <a:r>
              <a:rPr lang="hu-HU" sz="1400" dirty="0" smtClean="0">
                <a:latin typeface="Arial" pitchFamily="34" charset="0"/>
                <a:cs typeface="Arial" pitchFamily="34" charset="0"/>
              </a:rPr>
              <a:t>  &gt;  hangnyomásszint</a:t>
            </a:r>
            <a:endParaRPr lang="hu-HU" sz="1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Egyenes összekötő 15"/>
          <p:cNvCxnSpPr/>
          <p:nvPr/>
        </p:nvCxnSpPr>
        <p:spPr>
          <a:xfrm>
            <a:off x="755576" y="612873"/>
            <a:ext cx="763284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gyenes összekötő 16"/>
          <p:cNvCxnSpPr/>
          <p:nvPr/>
        </p:nvCxnSpPr>
        <p:spPr>
          <a:xfrm>
            <a:off x="755576" y="2780928"/>
            <a:ext cx="763284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ím 1"/>
          <p:cNvSpPr txBox="1">
            <a:spLocks/>
          </p:cNvSpPr>
          <p:nvPr/>
        </p:nvSpPr>
        <p:spPr>
          <a:xfrm>
            <a:off x="786836" y="4884089"/>
            <a:ext cx="4176464" cy="33855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NT ACOU 099:2002</a:t>
            </a:r>
          </a:p>
        </p:txBody>
      </p:sp>
      <p:sp>
        <p:nvSpPr>
          <p:cNvPr id="19" name="Cím 1"/>
          <p:cNvSpPr txBox="1">
            <a:spLocks/>
          </p:cNvSpPr>
          <p:nvPr/>
        </p:nvSpPr>
        <p:spPr>
          <a:xfrm>
            <a:off x="786836" y="5266384"/>
            <a:ext cx="7601588" cy="2769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lang="en-US" dirty="0" smtClean="0">
                <a:latin typeface="Arial" pitchFamily="34" charset="0"/>
                <a:ea typeface="+mj-ea"/>
                <a:cs typeface="Arial" pitchFamily="34" charset="0"/>
              </a:rPr>
              <a:t>Shooting ranges: Prediction of noise</a:t>
            </a:r>
            <a:endParaRPr kumimoji="0" lang="hu-HU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cxnSp>
        <p:nvCxnSpPr>
          <p:cNvPr id="20" name="Egyenes összekötő 19"/>
          <p:cNvCxnSpPr/>
          <p:nvPr/>
        </p:nvCxnSpPr>
        <p:spPr>
          <a:xfrm>
            <a:off x="755576" y="5662989"/>
            <a:ext cx="763284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ím 1"/>
          <p:cNvSpPr txBox="1">
            <a:spLocks/>
          </p:cNvSpPr>
          <p:nvPr/>
        </p:nvSpPr>
        <p:spPr>
          <a:xfrm>
            <a:off x="779021" y="5662989"/>
            <a:ext cx="7601588" cy="6463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ea typeface="+mj-ea"/>
                <a:cs typeface="Arial" pitchFamily="34" charset="0"/>
              </a:rPr>
              <a:t>Mérendő mennyiség:  </a:t>
            </a:r>
            <a:r>
              <a:rPr lang="hu-HU" sz="1400" b="1" dirty="0" smtClean="0">
                <a:latin typeface="Arial" pitchFamily="34" charset="0"/>
                <a:ea typeface="+mj-ea"/>
                <a:cs typeface="Arial" pitchFamily="34" charset="0"/>
              </a:rPr>
              <a:t>impulzus időállandóval mért </a:t>
            </a:r>
            <a:r>
              <a:rPr lang="hu-HU" sz="1400" b="1" dirty="0" smtClean="0">
                <a:latin typeface="Arial" pitchFamily="34" charset="0"/>
                <a:cs typeface="Arial" pitchFamily="34" charset="0"/>
              </a:rPr>
              <a:t>legnagyobb </a:t>
            </a:r>
            <a:r>
              <a:rPr lang="hu-HU" sz="1400" b="1" dirty="0" smtClean="0">
                <a:latin typeface="Arial" pitchFamily="34" charset="0"/>
                <a:ea typeface="+mj-ea"/>
                <a:cs typeface="Arial" pitchFamily="34" charset="0"/>
              </a:rPr>
              <a:t>hangnyomásszint  </a:t>
            </a:r>
            <a:r>
              <a:rPr lang="hu-HU" sz="1400" b="1" i="1" dirty="0" err="1" smtClean="0">
                <a:latin typeface="Arial" pitchFamily="34" charset="0"/>
                <a:ea typeface="+mj-ea"/>
                <a:cs typeface="Arial" pitchFamily="34" charset="0"/>
              </a:rPr>
              <a:t>L</a:t>
            </a:r>
            <a:r>
              <a:rPr lang="hu-HU" sz="1400" b="1" i="1" baseline="-25000" dirty="0" err="1" smtClean="0">
                <a:latin typeface="Arial" pitchFamily="34" charset="0"/>
                <a:ea typeface="+mj-ea"/>
                <a:cs typeface="Arial" pitchFamily="34" charset="0"/>
              </a:rPr>
              <a:t>Imax</a:t>
            </a:r>
            <a:endParaRPr lang="hu-HU" sz="1400" b="1" i="1" dirty="0" smtClean="0">
              <a:latin typeface="Arial" pitchFamily="34" charset="0"/>
              <a:ea typeface="+mj-ea"/>
              <a:cs typeface="Arial" pitchFamily="34" charset="0"/>
            </a:endParaRPr>
          </a:p>
          <a:p>
            <a:pPr defTabSz="912813">
              <a:lnSpc>
                <a:spcPct val="150000"/>
              </a:lnSpc>
              <a:spcBef>
                <a:spcPct val="0"/>
              </a:spcBef>
            </a:pPr>
            <a:r>
              <a:rPr lang="hu-HU" sz="1400" dirty="0" smtClean="0">
                <a:latin typeface="Arial" pitchFamily="34" charset="0"/>
                <a:cs typeface="Arial" pitchFamily="34" charset="0"/>
              </a:rPr>
              <a:t>Alapelv:  </a:t>
            </a:r>
            <a:r>
              <a:rPr lang="hu-HU" sz="1400" b="1" dirty="0" smtClean="0">
                <a:latin typeface="Arial" pitchFamily="34" charset="0"/>
                <a:cs typeface="Arial" pitchFamily="34" charset="0"/>
              </a:rPr>
              <a:t>ISO 9613</a:t>
            </a:r>
            <a:r>
              <a:rPr lang="hu-HU" sz="1400" dirty="0" smtClean="0">
                <a:latin typeface="Arial" pitchFamily="34" charset="0"/>
                <a:cs typeface="Arial" pitchFamily="34" charset="0"/>
              </a:rPr>
              <a:t>  &gt;  hangteljesítményszint  &gt;  terjedés számítás</a:t>
            </a:r>
            <a:endParaRPr lang="hu-HU" sz="1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Egyenes összekötő 21"/>
          <p:cNvCxnSpPr/>
          <p:nvPr/>
        </p:nvCxnSpPr>
        <p:spPr>
          <a:xfrm>
            <a:off x="755576" y="4653136"/>
            <a:ext cx="763284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/>
      <p:bldP spid="5" grpId="0"/>
      <p:bldP spid="6" grpId="0"/>
      <p:bldP spid="11" grpId="0"/>
      <p:bldP spid="12" grpId="0"/>
      <p:bldP spid="13" grpId="0"/>
      <p:bldP spid="15" grpId="0"/>
      <p:bldP spid="18" grpId="0"/>
      <p:bldP spid="19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58088"/>
            <a:ext cx="8232973" cy="738664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4800" b="1" dirty="0" smtClean="0"/>
              <a:t>17201 alkalmazhatósága</a:t>
            </a:r>
            <a:endParaRPr lang="hu-HU" sz="4800" dirty="0" smtClean="0"/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1510333"/>
            <a:ext cx="8208912" cy="17727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3200" dirty="0" smtClean="0">
                <a:latin typeface="+mj-lt"/>
                <a:ea typeface="+mj-ea"/>
                <a:cs typeface="+mj-cs"/>
              </a:rPr>
              <a:t>kaliber:	</a:t>
            </a:r>
            <a:r>
              <a:rPr lang="hu-HU" sz="3200" b="1" dirty="0" smtClean="0">
                <a:latin typeface="+mj-lt"/>
                <a:ea typeface="+mj-ea"/>
                <a:cs typeface="+mj-cs"/>
              </a:rPr>
              <a:t>&lt;20 mm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3200" dirty="0" smtClean="0">
                <a:latin typeface="+mj-lt"/>
                <a:ea typeface="+mj-ea"/>
                <a:cs typeface="+mj-cs"/>
              </a:rPr>
              <a:t>robbanás:	</a:t>
            </a:r>
            <a:r>
              <a:rPr lang="hu-HU" sz="3200" b="1" dirty="0" smtClean="0">
                <a:latin typeface="+mj-lt"/>
                <a:ea typeface="+mj-ea"/>
                <a:cs typeface="+mj-cs"/>
              </a:rPr>
              <a:t>&lt;50 gramm</a:t>
            </a:r>
            <a:r>
              <a:rPr lang="hu-HU" sz="3200" dirty="0" smtClean="0">
                <a:latin typeface="+mj-lt"/>
                <a:ea typeface="+mj-ea"/>
                <a:cs typeface="+mj-cs"/>
              </a:rPr>
              <a:t> TNT-egyenérték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3200" dirty="0" smtClean="0">
                <a:latin typeface="+mj-lt"/>
                <a:ea typeface="+mj-ea"/>
                <a:cs typeface="+mj-cs"/>
              </a:rPr>
              <a:t>távolság:	</a:t>
            </a:r>
            <a:r>
              <a:rPr lang="hu-HU" sz="3200" b="1" dirty="0" smtClean="0">
                <a:latin typeface="+mj-lt"/>
                <a:ea typeface="+mj-ea"/>
                <a:cs typeface="+mj-cs"/>
              </a:rPr>
              <a:t>&lt;1 kPa</a:t>
            </a:r>
            <a:r>
              <a:rPr lang="hu-HU" sz="3200" dirty="0" smtClean="0">
                <a:latin typeface="+mj-lt"/>
                <a:ea typeface="+mj-ea"/>
                <a:cs typeface="+mj-cs"/>
              </a:rPr>
              <a:t> csúcs hangnyomás </a:t>
            </a:r>
            <a:r>
              <a:rPr lang="hu-HU" sz="3200" dirty="0" smtClean="0"/>
              <a:t>(154 dB) </a:t>
            </a:r>
            <a:endParaRPr lang="hu-HU" sz="32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 flipV="1">
            <a:off x="323528" y="3501008"/>
            <a:ext cx="8496944" cy="30963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26" name="Picture 2" descr="D:\Miki\Tudásbázis\Szakmai anyagok\Prezentációk\OPAKFI Zajvédelmi Szeminárium 2013\Lőfegyver\Diák\02 17201 bull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777158"/>
            <a:ext cx="3094590" cy="2583954"/>
          </a:xfrm>
          <a:prstGeom prst="rect">
            <a:avLst/>
          </a:prstGeom>
          <a:noFill/>
        </p:spPr>
      </p:pic>
      <p:pic>
        <p:nvPicPr>
          <p:cNvPr id="1027" name="Picture 3" descr="D:\Miki\Tudásbázis\Szakmai anyagok\Prezentációk\OPAKFI Zajvédelmi Szeminárium 2013\Lőfegyver\Diák\02 17201 gu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93096"/>
            <a:ext cx="4680520" cy="1706313"/>
          </a:xfrm>
          <a:prstGeom prst="rect">
            <a:avLst/>
          </a:prstGeom>
          <a:noFill/>
        </p:spPr>
      </p:pic>
      <p:sp>
        <p:nvSpPr>
          <p:cNvPr id="12" name="Téglalap 11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3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/>
      <p:bldP spid="7" grpId="0" animBg="1"/>
      <p:bldP spid="9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iki\Tudásbázis\Szakmai anyagok\Prezentációk\OPAKFI Zajvédelmi Szeminárium 2013\Lőfegyver\Diák\03 Mérés áb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340768"/>
            <a:ext cx="7010512" cy="5256584"/>
          </a:xfrm>
          <a:prstGeom prst="rect">
            <a:avLst/>
          </a:prstGeom>
          <a:noFill/>
        </p:spPr>
      </p:pic>
      <p:sp>
        <p:nvSpPr>
          <p:cNvPr id="4" name="Cím 1"/>
          <p:cNvSpPr txBox="1">
            <a:spLocks/>
          </p:cNvSpPr>
          <p:nvPr/>
        </p:nvSpPr>
        <p:spPr>
          <a:xfrm>
            <a:off x="7380312" y="1484784"/>
            <a:ext cx="1440160" cy="47274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1600" b="1" dirty="0" smtClean="0">
                <a:latin typeface="+mj-lt"/>
                <a:ea typeface="+mj-ea"/>
                <a:cs typeface="+mj-cs"/>
              </a:rPr>
              <a:t>1</a:t>
            </a:r>
            <a:r>
              <a:rPr lang="hu-HU" sz="1600" dirty="0" smtClean="0">
                <a:latin typeface="+mj-lt"/>
                <a:ea typeface="+mj-ea"/>
                <a:cs typeface="+mj-cs"/>
              </a:rPr>
              <a:t>  fegyver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1600" b="1" dirty="0" smtClean="0">
                <a:latin typeface="+mj-lt"/>
                <a:ea typeface="+mj-ea"/>
                <a:cs typeface="+mj-cs"/>
              </a:rPr>
              <a:t>2</a:t>
            </a:r>
            <a:r>
              <a:rPr lang="hu-HU" sz="1600" dirty="0" smtClean="0">
                <a:latin typeface="+mj-lt"/>
                <a:ea typeface="+mj-ea"/>
                <a:cs typeface="+mj-cs"/>
              </a:rPr>
              <a:t>  torkolat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1600" b="1" dirty="0" smtClean="0">
                <a:latin typeface="+mj-lt"/>
                <a:ea typeface="+mj-ea"/>
                <a:cs typeface="+mj-cs"/>
              </a:rPr>
              <a:t>3</a:t>
            </a:r>
            <a:r>
              <a:rPr lang="hu-HU" sz="1600" dirty="0" smtClean="0">
                <a:latin typeface="+mj-lt"/>
                <a:ea typeface="+mj-ea"/>
                <a:cs typeface="+mj-cs"/>
              </a:rPr>
              <a:t>  mikrofon</a:t>
            </a:r>
          </a:p>
          <a:p>
            <a:pPr>
              <a:lnSpc>
                <a:spcPct val="120000"/>
              </a:lnSpc>
              <a:defRPr/>
            </a:pPr>
            <a:r>
              <a:rPr lang="hu-HU" sz="1600" b="1" dirty="0" smtClean="0">
                <a:latin typeface="+mj-lt"/>
              </a:rPr>
              <a:t>4</a:t>
            </a:r>
            <a:r>
              <a:rPr lang="hu-HU" sz="1600" dirty="0" smtClean="0">
                <a:latin typeface="+mj-lt"/>
              </a:rPr>
              <a:t>  tűzvonal</a:t>
            </a:r>
          </a:p>
          <a:p>
            <a:pPr>
              <a:lnSpc>
                <a:spcPct val="120000"/>
              </a:lnSpc>
              <a:defRPr/>
            </a:pPr>
            <a:r>
              <a:rPr lang="hu-HU" sz="1600" b="1" dirty="0" smtClean="0">
                <a:latin typeface="+mj-lt"/>
              </a:rPr>
              <a:t>5</a:t>
            </a:r>
            <a:r>
              <a:rPr lang="hu-HU" sz="1600" dirty="0" smtClean="0">
                <a:latin typeface="+mj-lt"/>
              </a:rPr>
              <a:t>  talaj</a:t>
            </a:r>
          </a:p>
          <a:p>
            <a:pPr>
              <a:lnSpc>
                <a:spcPct val="120000"/>
              </a:lnSpc>
              <a:defRPr/>
            </a:pPr>
            <a:endParaRPr lang="hu-HU" sz="1600" dirty="0" smtClean="0">
              <a:latin typeface="+mj-lt"/>
            </a:endParaRPr>
          </a:p>
          <a:p>
            <a:pPr>
              <a:lnSpc>
                <a:spcPct val="120000"/>
              </a:lnSpc>
              <a:defRPr/>
            </a:pPr>
            <a:r>
              <a:rPr lang="hu-HU" sz="1600" b="1" dirty="0" smtClean="0">
                <a:latin typeface="+mj-lt"/>
              </a:rPr>
              <a:t>Mérendő:</a:t>
            </a:r>
          </a:p>
          <a:p>
            <a:pPr>
              <a:lnSpc>
                <a:spcPct val="120000"/>
              </a:lnSpc>
              <a:defRPr/>
            </a:pPr>
            <a:r>
              <a:rPr lang="hu-HU" sz="1600" b="1" i="1" dirty="0" smtClean="0">
                <a:latin typeface="+mj-lt"/>
              </a:rPr>
              <a:t>L</a:t>
            </a:r>
            <a:r>
              <a:rPr lang="hu-HU" sz="1600" b="1" i="1" baseline="-25000" dirty="0" smtClean="0">
                <a:latin typeface="+mj-lt"/>
              </a:rPr>
              <a:t>E</a:t>
            </a:r>
            <a:r>
              <a:rPr lang="hu-HU" sz="1600" b="1" i="1" dirty="0" smtClean="0">
                <a:latin typeface="+mj-lt"/>
              </a:rPr>
              <a:t>(</a:t>
            </a:r>
            <a:r>
              <a:rPr lang="hu-HU" sz="1600" b="1" i="1" dirty="0" err="1" smtClean="0">
                <a:latin typeface="+mj-lt"/>
              </a:rPr>
              <a:t>r</a:t>
            </a:r>
            <a:r>
              <a:rPr lang="hu-HU" sz="1600" b="1" i="1" baseline="-25000" dirty="0" err="1" smtClean="0">
                <a:latin typeface="+mj-lt"/>
              </a:rPr>
              <a:t>m</a:t>
            </a:r>
            <a:r>
              <a:rPr lang="hu-HU" sz="1600" b="1" i="1" dirty="0" smtClean="0">
                <a:latin typeface="+mj-lt"/>
              </a:rPr>
              <a:t>,</a:t>
            </a:r>
            <a:r>
              <a:rPr lang="el-GR" sz="1600" b="1" i="1" dirty="0" smtClean="0">
                <a:latin typeface="+mj-lt"/>
              </a:rPr>
              <a:t>α,β)</a:t>
            </a:r>
            <a:endParaRPr lang="hu-HU" sz="1600" b="1" i="1" dirty="0" smtClean="0">
              <a:latin typeface="+mj-lt"/>
            </a:endParaRPr>
          </a:p>
          <a:p>
            <a:pPr>
              <a:lnSpc>
                <a:spcPct val="120000"/>
              </a:lnSpc>
              <a:defRPr/>
            </a:pPr>
            <a:r>
              <a:rPr lang="hu-HU" sz="1600" dirty="0" err="1" smtClean="0"/>
              <a:t>zajeseményszint</a:t>
            </a:r>
            <a:endParaRPr lang="hu-HU" sz="1600" dirty="0" smtClean="0"/>
          </a:p>
          <a:p>
            <a:pPr>
              <a:lnSpc>
                <a:spcPct val="120000"/>
              </a:lnSpc>
              <a:defRPr/>
            </a:pPr>
            <a:endParaRPr lang="hu-HU" sz="1600" i="1" dirty="0" smtClean="0">
              <a:latin typeface="+mj-lt"/>
            </a:endParaRPr>
          </a:p>
          <a:p>
            <a:pPr>
              <a:lnSpc>
                <a:spcPct val="120000"/>
              </a:lnSpc>
              <a:defRPr/>
            </a:pPr>
            <a:r>
              <a:rPr lang="hu-HU" sz="1600" b="1" i="1" dirty="0" err="1" smtClean="0"/>
              <a:t>r</a:t>
            </a:r>
            <a:r>
              <a:rPr lang="hu-HU" sz="1600" b="1" i="1" baseline="-25000" dirty="0" err="1" smtClean="0"/>
              <a:t>m</a:t>
            </a:r>
            <a:r>
              <a:rPr lang="hu-HU" sz="1600" b="1" dirty="0" smtClean="0"/>
              <a:t>  =  10 m</a:t>
            </a:r>
          </a:p>
          <a:p>
            <a:pPr>
              <a:lnSpc>
                <a:spcPct val="120000"/>
              </a:lnSpc>
              <a:defRPr/>
            </a:pPr>
            <a:r>
              <a:rPr lang="hu-HU" sz="1600" b="1" i="1" dirty="0" err="1" smtClean="0"/>
              <a:t>h</a:t>
            </a:r>
            <a:r>
              <a:rPr lang="hu-HU" sz="1600" b="1" i="1" baseline="-25000" dirty="0" err="1" smtClean="0"/>
              <a:t>g</a:t>
            </a:r>
            <a:r>
              <a:rPr lang="hu-HU" sz="1600" b="1" dirty="0" smtClean="0"/>
              <a:t>  =  1,5 m</a:t>
            </a:r>
          </a:p>
          <a:p>
            <a:pPr>
              <a:lnSpc>
                <a:spcPct val="120000"/>
              </a:lnSpc>
              <a:defRPr/>
            </a:pPr>
            <a:r>
              <a:rPr lang="hu-HU" sz="1600" b="1" i="1" dirty="0" smtClean="0"/>
              <a:t>h</a:t>
            </a:r>
            <a:r>
              <a:rPr lang="hu-HU" sz="1600" b="1" i="1" baseline="-25000" dirty="0" smtClean="0"/>
              <a:t>m</a:t>
            </a:r>
            <a:r>
              <a:rPr lang="hu-HU" sz="1600" b="1" dirty="0" smtClean="0"/>
              <a:t> =  1,5 m</a:t>
            </a:r>
          </a:p>
          <a:p>
            <a:pPr>
              <a:lnSpc>
                <a:spcPct val="120000"/>
              </a:lnSpc>
              <a:defRPr/>
            </a:pPr>
            <a:r>
              <a:rPr lang="el-GR" sz="1600" b="1" i="1" dirty="0" smtClean="0"/>
              <a:t>α</a:t>
            </a:r>
            <a:r>
              <a:rPr lang="hu-HU" sz="1600" b="1" i="1" dirty="0" smtClean="0"/>
              <a:t> </a:t>
            </a:r>
            <a:r>
              <a:rPr lang="hu-HU" sz="1600" b="1" dirty="0" smtClean="0"/>
              <a:t>  =  +30°</a:t>
            </a:r>
          </a:p>
          <a:p>
            <a:pPr>
              <a:lnSpc>
                <a:spcPct val="120000"/>
              </a:lnSpc>
              <a:defRPr/>
            </a:pPr>
            <a:r>
              <a:rPr lang="el-GR" sz="1600" b="1" i="1" dirty="0" smtClean="0"/>
              <a:t>β</a:t>
            </a:r>
            <a:r>
              <a:rPr lang="hu-HU" sz="1600" b="1" i="1" dirty="0" smtClean="0"/>
              <a:t> </a:t>
            </a:r>
            <a:r>
              <a:rPr lang="hu-HU" sz="1600" b="1" dirty="0" smtClean="0"/>
              <a:t>  =  ≈0°</a:t>
            </a:r>
          </a:p>
          <a:p>
            <a:pPr>
              <a:lnSpc>
                <a:spcPct val="120000"/>
              </a:lnSpc>
              <a:defRPr/>
            </a:pPr>
            <a:r>
              <a:rPr lang="el-GR" sz="1600" b="1" i="1" dirty="0" smtClean="0"/>
              <a:t>δ</a:t>
            </a:r>
            <a:r>
              <a:rPr lang="hu-HU" sz="1600" b="1" i="1" dirty="0" smtClean="0"/>
              <a:t> </a:t>
            </a:r>
            <a:r>
              <a:rPr lang="hu-HU" sz="1600" b="1" dirty="0" smtClean="0"/>
              <a:t>  =  +30°</a:t>
            </a: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7236296" y="1340768"/>
            <a:ext cx="1584176" cy="52565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Mérési módszer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11" grpId="0" animBg="1"/>
      <p:bldP spid="12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/>
          <p:cNvSpPr txBox="1">
            <a:spLocks/>
          </p:cNvSpPr>
          <p:nvPr/>
        </p:nvSpPr>
        <p:spPr>
          <a:xfrm>
            <a:off x="611560" y="2636912"/>
            <a:ext cx="8208912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2000" b="1" i="1" dirty="0" err="1" smtClean="0"/>
              <a:t>L</a:t>
            </a:r>
            <a:r>
              <a:rPr lang="hu-HU" sz="2000" b="1" i="1" baseline="-25000" dirty="0" err="1" smtClean="0"/>
              <a:t>q</a:t>
            </a:r>
            <a:r>
              <a:rPr lang="hu-HU" sz="2000" b="1" i="1" dirty="0" smtClean="0"/>
              <a:t>(</a:t>
            </a:r>
            <a:r>
              <a:rPr lang="el-GR" sz="2000" b="1" i="1" dirty="0" smtClean="0"/>
              <a:t>α</a:t>
            </a:r>
            <a:r>
              <a:rPr lang="hu-HU" sz="2000" b="1" i="1" baseline="-25000" dirty="0" smtClean="0"/>
              <a:t>n</a:t>
            </a:r>
            <a:r>
              <a:rPr lang="el-GR" sz="2000" b="1" i="1" dirty="0" smtClean="0"/>
              <a:t>)</a:t>
            </a:r>
            <a:r>
              <a:rPr lang="hu-HU" sz="2000" dirty="0" smtClean="0"/>
              <a:t>		forrás szög szerinti energiaszintje</a:t>
            </a:r>
          </a:p>
          <a:p>
            <a:pPr>
              <a:lnSpc>
                <a:spcPct val="120000"/>
              </a:lnSpc>
              <a:defRPr/>
            </a:pPr>
            <a:r>
              <a:rPr lang="hu-HU" sz="2000" b="1" i="1" dirty="0" smtClean="0">
                <a:latin typeface="+mj-lt"/>
              </a:rPr>
              <a:t>L</a:t>
            </a:r>
            <a:r>
              <a:rPr lang="hu-HU" sz="2000" b="1" i="1" baseline="-25000" dirty="0" smtClean="0">
                <a:latin typeface="+mj-lt"/>
              </a:rPr>
              <a:t>E</a:t>
            </a:r>
            <a:r>
              <a:rPr lang="hu-HU" sz="2000" b="1" i="1" dirty="0" smtClean="0">
                <a:latin typeface="+mj-lt"/>
              </a:rPr>
              <a:t>(</a:t>
            </a:r>
            <a:r>
              <a:rPr lang="hu-HU" sz="2000" b="1" i="1" dirty="0" err="1" smtClean="0">
                <a:latin typeface="+mj-lt"/>
              </a:rPr>
              <a:t>r</a:t>
            </a:r>
            <a:r>
              <a:rPr lang="hu-HU" sz="2000" b="1" i="1" baseline="-25000" dirty="0" err="1" smtClean="0">
                <a:latin typeface="+mj-lt"/>
              </a:rPr>
              <a:t>m</a:t>
            </a:r>
            <a:r>
              <a:rPr lang="hu-HU" sz="2000" b="1" i="1" dirty="0" smtClean="0">
                <a:latin typeface="+mj-lt"/>
              </a:rPr>
              <a:t>,</a:t>
            </a:r>
            <a:r>
              <a:rPr lang="el-GR" sz="2000" b="1" i="1" dirty="0" smtClean="0">
                <a:latin typeface="+mj-lt"/>
              </a:rPr>
              <a:t>α</a:t>
            </a:r>
            <a:r>
              <a:rPr lang="hu-HU" sz="2000" b="1" i="1" baseline="-25000" dirty="0" smtClean="0"/>
              <a:t>n</a:t>
            </a:r>
            <a:r>
              <a:rPr lang="el-GR" sz="2000" b="1" i="1" dirty="0" smtClean="0">
                <a:latin typeface="+mj-lt"/>
              </a:rPr>
              <a:t>)</a:t>
            </a:r>
            <a:r>
              <a:rPr lang="hu-HU" sz="2000" i="1" dirty="0" smtClean="0">
                <a:latin typeface="+mj-lt"/>
              </a:rPr>
              <a:t>	</a:t>
            </a:r>
            <a:r>
              <a:rPr lang="hu-HU" sz="2000" dirty="0" smtClean="0">
                <a:latin typeface="+mj-lt"/>
              </a:rPr>
              <a:t>	szög szerinti </a:t>
            </a:r>
            <a:r>
              <a:rPr lang="hu-HU" sz="2000" dirty="0" err="1" smtClean="0"/>
              <a:t>zajeseményszint</a:t>
            </a:r>
            <a:endParaRPr lang="hu-HU" sz="2000" dirty="0" smtClean="0"/>
          </a:p>
          <a:p>
            <a:pPr>
              <a:lnSpc>
                <a:spcPct val="120000"/>
              </a:lnSpc>
              <a:defRPr/>
            </a:pPr>
            <a:endParaRPr lang="hu-HU" sz="2000" dirty="0" smtClean="0"/>
          </a:p>
          <a:p>
            <a:pPr>
              <a:lnSpc>
                <a:spcPct val="120000"/>
              </a:lnSpc>
              <a:defRPr/>
            </a:pPr>
            <a:r>
              <a:rPr lang="hu-HU" sz="2000" b="1" i="1" dirty="0" err="1" smtClean="0"/>
              <a:t>A</a:t>
            </a:r>
            <a:r>
              <a:rPr lang="hu-HU" sz="2000" b="1" i="1" baseline="-25000" dirty="0" err="1" smtClean="0"/>
              <a:t>div</a:t>
            </a:r>
            <a:r>
              <a:rPr lang="hu-HU" sz="2000" b="1" i="1" dirty="0" smtClean="0"/>
              <a:t>(</a:t>
            </a:r>
            <a:r>
              <a:rPr lang="hu-HU" sz="2000" b="1" i="1" dirty="0" err="1" smtClean="0"/>
              <a:t>r</a:t>
            </a:r>
            <a:r>
              <a:rPr lang="hu-HU" sz="2000" b="1" i="1" baseline="-25000" dirty="0" err="1" smtClean="0"/>
              <a:t>m</a:t>
            </a:r>
            <a:r>
              <a:rPr lang="el-GR" sz="2000" b="1" i="1" dirty="0" smtClean="0"/>
              <a:t>)</a:t>
            </a:r>
            <a:r>
              <a:rPr lang="hu-HU" sz="2000" i="1" dirty="0" smtClean="0"/>
              <a:t>	</a:t>
            </a:r>
            <a:r>
              <a:rPr lang="hu-HU" sz="2000" dirty="0" smtClean="0"/>
              <a:t>	távolság miatti korrekció (ISO 9613)</a:t>
            </a:r>
          </a:p>
          <a:p>
            <a:pPr>
              <a:lnSpc>
                <a:spcPct val="120000"/>
              </a:lnSpc>
              <a:defRPr/>
            </a:pPr>
            <a:r>
              <a:rPr lang="hu-HU" sz="2000" b="1" i="1" dirty="0" err="1" smtClean="0"/>
              <a:t>A</a:t>
            </a:r>
            <a:r>
              <a:rPr lang="hu-HU" sz="2000" b="1" i="1" baseline="-25000" dirty="0" err="1" smtClean="0"/>
              <a:t>atm</a:t>
            </a:r>
            <a:r>
              <a:rPr lang="hu-HU" sz="2000" b="1" i="1" dirty="0" smtClean="0"/>
              <a:t>(</a:t>
            </a:r>
            <a:r>
              <a:rPr lang="hu-HU" sz="2000" b="1" i="1" dirty="0" err="1" smtClean="0"/>
              <a:t>r</a:t>
            </a:r>
            <a:r>
              <a:rPr lang="hu-HU" sz="2000" b="1" i="1" baseline="-25000" dirty="0" err="1" smtClean="0"/>
              <a:t>m</a:t>
            </a:r>
            <a:r>
              <a:rPr lang="el-GR" sz="2000" b="1" i="1" dirty="0" smtClean="0"/>
              <a:t>)</a:t>
            </a:r>
            <a:r>
              <a:rPr lang="hu-HU" sz="2000" dirty="0" smtClean="0"/>
              <a:t>		levegő elnyelés miatti korrekció (ISO 9613)</a:t>
            </a:r>
          </a:p>
          <a:p>
            <a:pPr>
              <a:lnSpc>
                <a:spcPct val="120000"/>
              </a:lnSpc>
              <a:defRPr/>
            </a:pPr>
            <a:r>
              <a:rPr lang="hu-HU" sz="2000" b="1" i="1" dirty="0" smtClean="0"/>
              <a:t>A</a:t>
            </a:r>
            <a:r>
              <a:rPr lang="hu-HU" sz="2000" b="1" i="1" baseline="-25000" dirty="0" smtClean="0"/>
              <a:t>z</a:t>
            </a:r>
            <a:r>
              <a:rPr lang="hu-HU" sz="2000" b="1" i="1" dirty="0" smtClean="0"/>
              <a:t>(</a:t>
            </a:r>
            <a:r>
              <a:rPr lang="hu-HU" sz="2000" b="1" i="1" dirty="0" err="1" smtClean="0"/>
              <a:t>r</a:t>
            </a:r>
            <a:r>
              <a:rPr lang="hu-HU" sz="2000" b="1" i="1" baseline="-25000" dirty="0" err="1" smtClean="0"/>
              <a:t>m</a:t>
            </a:r>
            <a:r>
              <a:rPr lang="el-GR" sz="2000" b="1" i="1" dirty="0" smtClean="0"/>
              <a:t>)</a:t>
            </a:r>
            <a:r>
              <a:rPr lang="hu-HU" sz="2000" dirty="0" smtClean="0"/>
              <a:t>		meteorológiai körülmények miatti korrekció (ISO 3741)</a:t>
            </a:r>
          </a:p>
          <a:p>
            <a:pPr>
              <a:lnSpc>
                <a:spcPct val="120000"/>
              </a:lnSpc>
              <a:defRPr/>
            </a:pPr>
            <a:r>
              <a:rPr lang="hu-HU" sz="2000" b="1" i="1" dirty="0" err="1" smtClean="0"/>
              <a:t>A</a:t>
            </a:r>
            <a:r>
              <a:rPr lang="hu-HU" sz="2000" b="1" i="1" baseline="-25000" dirty="0" err="1" smtClean="0"/>
              <a:t>gr</a:t>
            </a:r>
            <a:r>
              <a:rPr lang="hu-HU" sz="2000" dirty="0" smtClean="0"/>
              <a:t>		szabadtéri terjedés és talajelnyelés miatti korrekció</a:t>
            </a:r>
          </a:p>
          <a:p>
            <a:pPr>
              <a:lnSpc>
                <a:spcPct val="120000"/>
              </a:lnSpc>
              <a:defRPr/>
            </a:pPr>
            <a:endParaRPr lang="hu-HU" sz="2000" dirty="0" smtClean="0"/>
          </a:p>
          <a:p>
            <a:pPr>
              <a:lnSpc>
                <a:spcPct val="120000"/>
              </a:lnSpc>
              <a:defRPr/>
            </a:pPr>
            <a:r>
              <a:rPr lang="hu-HU" sz="2000" b="1" i="1" dirty="0" err="1" smtClean="0"/>
              <a:t>r</a:t>
            </a:r>
            <a:r>
              <a:rPr lang="hu-HU" sz="2000" b="1" i="1" baseline="-25000" dirty="0" err="1" smtClean="0"/>
              <a:t>m</a:t>
            </a:r>
            <a:r>
              <a:rPr lang="hu-HU" sz="2000" b="1" dirty="0" smtClean="0"/>
              <a:t>		</a:t>
            </a:r>
            <a:r>
              <a:rPr lang="hu-HU" sz="2000" dirty="0" smtClean="0"/>
              <a:t>10 m</a:t>
            </a:r>
          </a:p>
          <a:p>
            <a:pPr>
              <a:lnSpc>
                <a:spcPct val="120000"/>
              </a:lnSpc>
              <a:defRPr/>
            </a:pPr>
            <a:r>
              <a:rPr lang="el-GR" sz="2000" b="1" i="1" dirty="0" smtClean="0"/>
              <a:t>α</a:t>
            </a:r>
            <a:r>
              <a:rPr lang="hu-HU" sz="2000" b="1" dirty="0" smtClean="0"/>
              <a:t>		</a:t>
            </a:r>
            <a:r>
              <a:rPr lang="hu-HU" sz="2000" dirty="0" smtClean="0"/>
              <a:t>+30°</a:t>
            </a: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323528" y="2348880"/>
            <a:ext cx="8496944" cy="42484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Mérési módszer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Objektum 15"/>
          <p:cNvGraphicFramePr>
            <a:graphicFrameLocks noChangeAspect="1"/>
          </p:cNvGraphicFramePr>
          <p:nvPr/>
        </p:nvGraphicFramePr>
        <p:xfrm>
          <a:off x="539552" y="1628601"/>
          <a:ext cx="7327900" cy="576263"/>
        </p:xfrm>
        <a:graphic>
          <a:graphicData uri="http://schemas.openxmlformats.org/presentationml/2006/ole">
            <p:oleObj spid="_x0000_s6150" name="Equation" r:id="rId5" imgW="2908080" imgH="228600" progId="Equation.3">
              <p:embed/>
            </p:oleObj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11" grpId="0" animBg="1"/>
      <p:bldP spid="12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4" name="Ív 3"/>
          <p:cNvSpPr/>
          <p:nvPr/>
        </p:nvSpPr>
        <p:spPr>
          <a:xfrm rot="478585">
            <a:off x="-5115505" y="3542122"/>
            <a:ext cx="14581241" cy="3098027"/>
          </a:xfrm>
          <a:prstGeom prst="arc">
            <a:avLst>
              <a:gd name="adj1" fmla="val 12636924"/>
              <a:gd name="adj2" fmla="val 21407264"/>
            </a:avLst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6" name="Egyenes összekötő 5"/>
          <p:cNvCxnSpPr/>
          <p:nvPr/>
        </p:nvCxnSpPr>
        <p:spPr>
          <a:xfrm flipH="1">
            <a:off x="-180528" y="3429000"/>
            <a:ext cx="1512168" cy="1008112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/>
          <p:cNvCxnSpPr/>
          <p:nvPr/>
        </p:nvCxnSpPr>
        <p:spPr>
          <a:xfrm flipH="1">
            <a:off x="-180528" y="3861048"/>
            <a:ext cx="4355976" cy="1728192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12"/>
          <p:cNvCxnSpPr/>
          <p:nvPr/>
        </p:nvCxnSpPr>
        <p:spPr>
          <a:xfrm flipH="1">
            <a:off x="0" y="5085184"/>
            <a:ext cx="8279904" cy="1944216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ím 1"/>
          <p:cNvSpPr txBox="1">
            <a:spLocks/>
          </p:cNvSpPr>
          <p:nvPr/>
        </p:nvSpPr>
        <p:spPr>
          <a:xfrm>
            <a:off x="6012160" y="3645024"/>
            <a:ext cx="2304255" cy="5909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l-GR" sz="3200" i="1" dirty="0" smtClean="0">
                <a:solidFill>
                  <a:srgbClr val="FFFFFF"/>
                </a:solidFill>
              </a:rPr>
              <a:t>α</a:t>
            </a:r>
            <a:r>
              <a:rPr lang="hu-HU" sz="3200" dirty="0" smtClean="0">
                <a:solidFill>
                  <a:srgbClr val="FFFFFF"/>
                </a:solidFill>
              </a:rPr>
              <a:t> =</a:t>
            </a:r>
            <a:r>
              <a:rPr lang="hu-HU" sz="3200" i="1" dirty="0" smtClean="0">
                <a:solidFill>
                  <a:srgbClr val="FFFFFF"/>
                </a:solidFill>
              </a:rPr>
              <a:t> </a:t>
            </a:r>
            <a:r>
              <a:rPr lang="hu-HU" sz="3200" dirty="0" smtClean="0">
                <a:solidFill>
                  <a:srgbClr val="FFFFFF"/>
                </a:solidFill>
              </a:rPr>
              <a:t>30°</a:t>
            </a:r>
          </a:p>
        </p:txBody>
      </p:sp>
      <p:sp>
        <p:nvSpPr>
          <p:cNvPr id="23" name="Cím 1"/>
          <p:cNvSpPr txBox="1">
            <a:spLocks/>
          </p:cNvSpPr>
          <p:nvPr/>
        </p:nvSpPr>
        <p:spPr>
          <a:xfrm>
            <a:off x="2267744" y="2924944"/>
            <a:ext cx="2304255" cy="5909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l-GR" sz="3200" i="1" dirty="0" smtClean="0">
                <a:solidFill>
                  <a:srgbClr val="FFFFFF"/>
                </a:solidFill>
              </a:rPr>
              <a:t>α</a:t>
            </a:r>
            <a:r>
              <a:rPr lang="hu-HU" sz="3200" dirty="0" smtClean="0">
                <a:solidFill>
                  <a:srgbClr val="FFFFFF"/>
                </a:solidFill>
              </a:rPr>
              <a:t> =</a:t>
            </a:r>
            <a:r>
              <a:rPr lang="hu-HU" sz="3200" i="1" dirty="0" smtClean="0">
                <a:solidFill>
                  <a:srgbClr val="FFFFFF"/>
                </a:solidFill>
              </a:rPr>
              <a:t> </a:t>
            </a:r>
            <a:r>
              <a:rPr lang="hu-HU" sz="3200" dirty="0" smtClean="0">
                <a:solidFill>
                  <a:srgbClr val="FFFFFF"/>
                </a:solidFill>
              </a:rPr>
              <a:t>30°</a:t>
            </a:r>
          </a:p>
        </p:txBody>
      </p:sp>
      <p:sp>
        <p:nvSpPr>
          <p:cNvPr id="24" name="Cím 1"/>
          <p:cNvSpPr txBox="1">
            <a:spLocks/>
          </p:cNvSpPr>
          <p:nvPr/>
        </p:nvSpPr>
        <p:spPr>
          <a:xfrm rot="20876895">
            <a:off x="2699792" y="5463681"/>
            <a:ext cx="2304255" cy="5515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err="1" smtClean="0">
                <a:solidFill>
                  <a:srgbClr val="FFFFFF"/>
                </a:solidFill>
              </a:rPr>
              <a:t>r</a:t>
            </a:r>
            <a:r>
              <a:rPr lang="hu-HU" sz="3200" i="1" baseline="-25000" dirty="0" err="1" smtClean="0">
                <a:solidFill>
                  <a:srgbClr val="FFFFFF"/>
                </a:solidFill>
              </a:rPr>
              <a:t>m</a:t>
            </a:r>
            <a:r>
              <a:rPr lang="hu-HU" sz="3200" dirty="0" smtClean="0">
                <a:solidFill>
                  <a:srgbClr val="FFFFFF"/>
                </a:solidFill>
              </a:rPr>
              <a:t> = 10 m</a:t>
            </a:r>
          </a:p>
        </p:txBody>
      </p:sp>
      <p:sp>
        <p:nvSpPr>
          <p:cNvPr id="25" name="Cím 1"/>
          <p:cNvSpPr txBox="1">
            <a:spLocks/>
          </p:cNvSpPr>
          <p:nvPr/>
        </p:nvSpPr>
        <p:spPr>
          <a:xfrm rot="20241598">
            <a:off x="467544" y="4211290"/>
            <a:ext cx="2304255" cy="5515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err="1" smtClean="0">
                <a:solidFill>
                  <a:srgbClr val="FFFFFF"/>
                </a:solidFill>
              </a:rPr>
              <a:t>r</a:t>
            </a:r>
            <a:r>
              <a:rPr lang="hu-HU" sz="3200" i="1" baseline="-25000" dirty="0" err="1" smtClean="0">
                <a:solidFill>
                  <a:srgbClr val="FFFFFF"/>
                </a:solidFill>
              </a:rPr>
              <a:t>m</a:t>
            </a:r>
            <a:r>
              <a:rPr lang="hu-HU" sz="3200" dirty="0" smtClean="0">
                <a:solidFill>
                  <a:srgbClr val="FFFFFF"/>
                </a:solidFill>
              </a:rPr>
              <a:t> = 10 m</a:t>
            </a:r>
          </a:p>
        </p:txBody>
      </p:sp>
      <p:sp>
        <p:nvSpPr>
          <p:cNvPr id="28" name="Cím 1"/>
          <p:cNvSpPr txBox="1">
            <a:spLocks/>
          </p:cNvSpPr>
          <p:nvPr/>
        </p:nvSpPr>
        <p:spPr>
          <a:xfrm>
            <a:off x="7092280" y="2157359"/>
            <a:ext cx="2304255" cy="5515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smtClean="0">
                <a:solidFill>
                  <a:srgbClr val="FFFFFF"/>
                </a:solidFill>
              </a:rPr>
              <a:t>h</a:t>
            </a:r>
            <a:r>
              <a:rPr lang="hu-HU" sz="3200" i="1" baseline="-25000" dirty="0" smtClean="0">
                <a:solidFill>
                  <a:srgbClr val="FFFFFF"/>
                </a:solidFill>
              </a:rPr>
              <a:t>m</a:t>
            </a:r>
            <a:r>
              <a:rPr lang="hu-HU" sz="3200" dirty="0" smtClean="0">
                <a:solidFill>
                  <a:srgbClr val="FFFFFF"/>
                </a:solidFill>
              </a:rPr>
              <a:t> =  1,5 m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/>
      <p:bldP spid="23" grpId="0"/>
      <p:bldP spid="24" grpId="0"/>
      <p:bldP spid="25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4" name="Ív 3"/>
          <p:cNvSpPr/>
          <p:nvPr/>
        </p:nvSpPr>
        <p:spPr>
          <a:xfrm rot="21418012">
            <a:off x="-5409319" y="2615952"/>
            <a:ext cx="15648953" cy="4186524"/>
          </a:xfrm>
          <a:prstGeom prst="arc">
            <a:avLst>
              <a:gd name="adj1" fmla="val 13136702"/>
              <a:gd name="adj2" fmla="val 21100744"/>
            </a:avLst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6" name="Egyenes összekötő 5"/>
          <p:cNvCxnSpPr/>
          <p:nvPr/>
        </p:nvCxnSpPr>
        <p:spPr>
          <a:xfrm flipH="1">
            <a:off x="2843808" y="4509120"/>
            <a:ext cx="6480720" cy="720080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Egyenes összekötő 6"/>
          <p:cNvCxnSpPr/>
          <p:nvPr/>
        </p:nvCxnSpPr>
        <p:spPr>
          <a:xfrm flipH="1">
            <a:off x="2843808" y="2564904"/>
            <a:ext cx="1512168" cy="2664296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Egyenes összekötő 12"/>
          <p:cNvCxnSpPr/>
          <p:nvPr/>
        </p:nvCxnSpPr>
        <p:spPr>
          <a:xfrm flipH="1">
            <a:off x="2843808" y="2924944"/>
            <a:ext cx="4896544" cy="2304256"/>
          </a:xfrm>
          <a:prstGeom prst="line">
            <a:avLst/>
          </a:prstGeom>
          <a:ln w="76200">
            <a:solidFill>
              <a:srgbClr val="FFFFFF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ím 1"/>
          <p:cNvSpPr txBox="1">
            <a:spLocks/>
          </p:cNvSpPr>
          <p:nvPr/>
        </p:nvSpPr>
        <p:spPr>
          <a:xfrm>
            <a:off x="5076056" y="2060848"/>
            <a:ext cx="2304255" cy="5909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l-GR" sz="3200" i="1" dirty="0" smtClean="0">
                <a:solidFill>
                  <a:srgbClr val="FFFFFF"/>
                </a:solidFill>
              </a:rPr>
              <a:t>α</a:t>
            </a:r>
            <a:r>
              <a:rPr lang="hu-HU" sz="3200" dirty="0" smtClean="0">
                <a:solidFill>
                  <a:srgbClr val="FFFFFF"/>
                </a:solidFill>
              </a:rPr>
              <a:t> =</a:t>
            </a:r>
            <a:r>
              <a:rPr lang="hu-HU" sz="3200" i="1" dirty="0" smtClean="0">
                <a:solidFill>
                  <a:srgbClr val="FFFFFF"/>
                </a:solidFill>
              </a:rPr>
              <a:t> </a:t>
            </a:r>
            <a:r>
              <a:rPr lang="hu-HU" sz="3200" dirty="0" smtClean="0">
                <a:solidFill>
                  <a:srgbClr val="FFFFFF"/>
                </a:solidFill>
              </a:rPr>
              <a:t>30°</a:t>
            </a:r>
          </a:p>
        </p:txBody>
      </p:sp>
      <p:sp>
        <p:nvSpPr>
          <p:cNvPr id="24" name="Cím 1"/>
          <p:cNvSpPr txBox="1">
            <a:spLocks/>
          </p:cNvSpPr>
          <p:nvPr/>
        </p:nvSpPr>
        <p:spPr>
          <a:xfrm rot="21229499">
            <a:off x="6467188" y="4055386"/>
            <a:ext cx="2304255" cy="5515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err="1" smtClean="0">
                <a:solidFill>
                  <a:srgbClr val="FFFFFF"/>
                </a:solidFill>
              </a:rPr>
              <a:t>r</a:t>
            </a:r>
            <a:r>
              <a:rPr lang="hu-HU" sz="3200" i="1" baseline="-25000" dirty="0" err="1" smtClean="0">
                <a:solidFill>
                  <a:srgbClr val="FFFFFF"/>
                </a:solidFill>
              </a:rPr>
              <a:t>m</a:t>
            </a:r>
            <a:r>
              <a:rPr lang="hu-HU" sz="3200" dirty="0" smtClean="0">
                <a:solidFill>
                  <a:srgbClr val="FFFFFF"/>
                </a:solidFill>
              </a:rPr>
              <a:t> = 10 m</a:t>
            </a:r>
          </a:p>
        </p:txBody>
      </p:sp>
      <p:sp>
        <p:nvSpPr>
          <p:cNvPr id="25" name="Cím 1"/>
          <p:cNvSpPr txBox="1">
            <a:spLocks/>
          </p:cNvSpPr>
          <p:nvPr/>
        </p:nvSpPr>
        <p:spPr>
          <a:xfrm rot="20131811">
            <a:off x="4345229" y="3305393"/>
            <a:ext cx="2304255" cy="55156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err="1" smtClean="0">
                <a:solidFill>
                  <a:srgbClr val="FFFFFF"/>
                </a:solidFill>
              </a:rPr>
              <a:t>r</a:t>
            </a:r>
            <a:r>
              <a:rPr lang="hu-HU" sz="3200" i="1" baseline="-25000" dirty="0" err="1" smtClean="0">
                <a:solidFill>
                  <a:srgbClr val="FFFFFF"/>
                </a:solidFill>
              </a:rPr>
              <a:t>m</a:t>
            </a:r>
            <a:r>
              <a:rPr lang="hu-HU" sz="3200" dirty="0" smtClean="0">
                <a:solidFill>
                  <a:srgbClr val="FFFFFF"/>
                </a:solidFill>
              </a:rPr>
              <a:t> = 10 m</a:t>
            </a: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251520" y="2996952"/>
            <a:ext cx="2304255" cy="59093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3200" i="1" dirty="0" err="1" smtClean="0">
                <a:solidFill>
                  <a:srgbClr val="FFFFFF"/>
                </a:solidFill>
              </a:rPr>
              <a:t>h</a:t>
            </a:r>
            <a:r>
              <a:rPr lang="hu-HU" sz="3200" i="1" baseline="-25000" dirty="0" err="1" smtClean="0">
                <a:solidFill>
                  <a:srgbClr val="FFFFFF"/>
                </a:solidFill>
              </a:rPr>
              <a:t>g</a:t>
            </a:r>
            <a:r>
              <a:rPr lang="hu-HU" sz="3200" dirty="0" smtClean="0">
                <a:solidFill>
                  <a:srgbClr val="FFFFFF"/>
                </a:solidFill>
              </a:rPr>
              <a:t> =  1,5 m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/>
      <p:bldP spid="24" grpId="0"/>
      <p:bldP spid="25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lyamatábra: Vagy 6"/>
          <p:cNvSpPr/>
          <p:nvPr/>
        </p:nvSpPr>
        <p:spPr>
          <a:xfrm>
            <a:off x="2040067" y="2805346"/>
            <a:ext cx="251125" cy="251125"/>
          </a:xfrm>
          <a:prstGeom prst="flowChartOr">
            <a:avLst/>
          </a:prstGeom>
          <a:solidFill>
            <a:srgbClr val="FF5719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Folyamatábra: Összegzés 7"/>
          <p:cNvSpPr/>
          <p:nvPr/>
        </p:nvSpPr>
        <p:spPr>
          <a:xfrm>
            <a:off x="2919110" y="3034643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Folyamatábra: Összegzés 8"/>
          <p:cNvSpPr/>
          <p:nvPr/>
        </p:nvSpPr>
        <p:spPr>
          <a:xfrm>
            <a:off x="1178597" y="3034116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Folyamatábra: Összegzés 9"/>
          <p:cNvSpPr/>
          <p:nvPr/>
        </p:nvSpPr>
        <p:spPr>
          <a:xfrm>
            <a:off x="656580" y="3632478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Folyamatábra: Összegzés 10"/>
          <p:cNvSpPr/>
          <p:nvPr/>
        </p:nvSpPr>
        <p:spPr>
          <a:xfrm>
            <a:off x="3516500" y="3632478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Folyamatábra: Összegzés 11"/>
          <p:cNvSpPr/>
          <p:nvPr/>
        </p:nvSpPr>
        <p:spPr>
          <a:xfrm>
            <a:off x="3767624" y="4385853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Folyamatábra: Összegzés 12"/>
          <p:cNvSpPr/>
          <p:nvPr/>
        </p:nvSpPr>
        <p:spPr>
          <a:xfrm>
            <a:off x="425687" y="4385853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Folyamatábra: Összegzés 13"/>
          <p:cNvSpPr/>
          <p:nvPr/>
        </p:nvSpPr>
        <p:spPr>
          <a:xfrm>
            <a:off x="3516500" y="5192619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Folyamatábra: Összegzés 14"/>
          <p:cNvSpPr/>
          <p:nvPr/>
        </p:nvSpPr>
        <p:spPr>
          <a:xfrm>
            <a:off x="2940543" y="5701241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Folyamatábra: Összegzés 15"/>
          <p:cNvSpPr/>
          <p:nvPr/>
        </p:nvSpPr>
        <p:spPr>
          <a:xfrm>
            <a:off x="2088418" y="5946690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Folyamatábra: Összegzés 16"/>
          <p:cNvSpPr/>
          <p:nvPr/>
        </p:nvSpPr>
        <p:spPr>
          <a:xfrm>
            <a:off x="1249056" y="5701241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Folyamatábra: Összegzés 17"/>
          <p:cNvSpPr/>
          <p:nvPr/>
        </p:nvSpPr>
        <p:spPr>
          <a:xfrm>
            <a:off x="676812" y="5192619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Folyamatábra: Összegzés 18"/>
          <p:cNvSpPr/>
          <p:nvPr/>
        </p:nvSpPr>
        <p:spPr>
          <a:xfrm>
            <a:off x="2040067" y="1318941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0" name="Folyamatábra: Összegzés 19"/>
          <p:cNvSpPr/>
          <p:nvPr/>
        </p:nvSpPr>
        <p:spPr>
          <a:xfrm>
            <a:off x="5525852" y="4365104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Folyamatábra: Összegzés 20"/>
          <p:cNvSpPr/>
          <p:nvPr/>
        </p:nvSpPr>
        <p:spPr>
          <a:xfrm>
            <a:off x="8641355" y="4389982"/>
            <a:ext cx="251125" cy="251125"/>
          </a:xfrm>
          <a:prstGeom prst="flowChartSummingJunction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cxnSp>
        <p:nvCxnSpPr>
          <p:cNvPr id="23" name="Egyenes összekötő 22"/>
          <p:cNvCxnSpPr>
            <a:stCxn id="9" idx="5"/>
            <a:endCxn id="15" idx="1"/>
          </p:cNvCxnSpPr>
          <p:nvPr/>
        </p:nvCxnSpPr>
        <p:spPr>
          <a:xfrm>
            <a:off x="1392946" y="3248465"/>
            <a:ext cx="1584373" cy="2489552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Egyenes összekötő 23"/>
          <p:cNvCxnSpPr>
            <a:stCxn id="10" idx="6"/>
            <a:endCxn id="14" idx="2"/>
          </p:cNvCxnSpPr>
          <p:nvPr/>
        </p:nvCxnSpPr>
        <p:spPr>
          <a:xfrm>
            <a:off x="907705" y="3758041"/>
            <a:ext cx="2608795" cy="1560141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gyenes összekötő 24"/>
          <p:cNvCxnSpPr>
            <a:stCxn id="8" idx="3"/>
            <a:endCxn id="17" idx="7"/>
          </p:cNvCxnSpPr>
          <p:nvPr/>
        </p:nvCxnSpPr>
        <p:spPr>
          <a:xfrm flipH="1">
            <a:off x="1463405" y="3248992"/>
            <a:ext cx="1492481" cy="2489025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Egyenes összekötő 25"/>
          <p:cNvCxnSpPr>
            <a:stCxn id="13" idx="6"/>
            <a:endCxn id="12" idx="2"/>
          </p:cNvCxnSpPr>
          <p:nvPr/>
        </p:nvCxnSpPr>
        <p:spPr>
          <a:xfrm>
            <a:off x="676812" y="4511416"/>
            <a:ext cx="3090812" cy="0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Egyenes összekötő 26"/>
          <p:cNvCxnSpPr>
            <a:stCxn id="18" idx="7"/>
            <a:endCxn id="11" idx="2"/>
          </p:cNvCxnSpPr>
          <p:nvPr/>
        </p:nvCxnSpPr>
        <p:spPr>
          <a:xfrm flipV="1">
            <a:off x="891161" y="3758041"/>
            <a:ext cx="2625339" cy="1471354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gyenes összekötő 27"/>
          <p:cNvCxnSpPr>
            <a:stCxn id="7" idx="4"/>
            <a:endCxn id="16" idx="0"/>
          </p:cNvCxnSpPr>
          <p:nvPr/>
        </p:nvCxnSpPr>
        <p:spPr>
          <a:xfrm>
            <a:off x="2165630" y="3056471"/>
            <a:ext cx="48351" cy="2890219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gyenes összekötő nyíllal 29"/>
          <p:cNvCxnSpPr/>
          <p:nvPr/>
        </p:nvCxnSpPr>
        <p:spPr>
          <a:xfrm>
            <a:off x="251520" y="1466330"/>
            <a:ext cx="36776" cy="3068810"/>
          </a:xfrm>
          <a:prstGeom prst="straightConnector1">
            <a:avLst/>
          </a:prstGeom>
          <a:ln w="28575">
            <a:solidFill>
              <a:srgbClr val="000000">
                <a:alpha val="50196"/>
              </a:srgb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gyenes összekötő nyíllal 30"/>
          <p:cNvCxnSpPr/>
          <p:nvPr/>
        </p:nvCxnSpPr>
        <p:spPr>
          <a:xfrm flipH="1">
            <a:off x="2185133" y="6602301"/>
            <a:ext cx="6581785" cy="0"/>
          </a:xfrm>
          <a:prstGeom prst="straightConnector1">
            <a:avLst/>
          </a:prstGeom>
          <a:ln w="28575">
            <a:solidFill>
              <a:srgbClr val="000000">
                <a:alpha val="50196"/>
              </a:srgb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Egyenes összekötő nyíllal 31"/>
          <p:cNvCxnSpPr/>
          <p:nvPr/>
        </p:nvCxnSpPr>
        <p:spPr>
          <a:xfrm flipH="1">
            <a:off x="2189806" y="6339931"/>
            <a:ext cx="3461608" cy="0"/>
          </a:xfrm>
          <a:prstGeom prst="straightConnector1">
            <a:avLst/>
          </a:prstGeom>
          <a:ln w="28575">
            <a:solidFill>
              <a:srgbClr val="000000">
                <a:alpha val="50196"/>
              </a:srgb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zövegdoboz 32"/>
          <p:cNvSpPr txBox="1"/>
          <p:nvPr/>
        </p:nvSpPr>
        <p:spPr>
          <a:xfrm rot="16200000">
            <a:off x="-206980" y="1988840"/>
            <a:ext cx="1411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100 méter</a:t>
            </a:r>
            <a:endParaRPr lang="hu-HU" dirty="0"/>
          </a:p>
        </p:txBody>
      </p:sp>
      <p:sp>
        <p:nvSpPr>
          <p:cNvPr id="34" name="Szövegdoboz 33"/>
          <p:cNvSpPr txBox="1"/>
          <p:nvPr/>
        </p:nvSpPr>
        <p:spPr>
          <a:xfrm>
            <a:off x="4211960" y="5949280"/>
            <a:ext cx="1436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100 méter</a:t>
            </a:r>
            <a:endParaRPr lang="hu-HU" dirty="0"/>
          </a:p>
        </p:txBody>
      </p:sp>
      <p:sp>
        <p:nvSpPr>
          <p:cNvPr id="35" name="Szövegdoboz 34"/>
          <p:cNvSpPr txBox="1"/>
          <p:nvPr/>
        </p:nvSpPr>
        <p:spPr>
          <a:xfrm>
            <a:off x="7308304" y="6228020"/>
            <a:ext cx="1445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200 méter</a:t>
            </a:r>
            <a:endParaRPr lang="hu-HU" dirty="0"/>
          </a:p>
        </p:txBody>
      </p:sp>
      <p:sp>
        <p:nvSpPr>
          <p:cNvPr id="36" name="Ív 35"/>
          <p:cNvSpPr/>
          <p:nvPr/>
        </p:nvSpPr>
        <p:spPr>
          <a:xfrm>
            <a:off x="932715" y="3212098"/>
            <a:ext cx="2510969" cy="2510969"/>
          </a:xfrm>
          <a:prstGeom prst="arc">
            <a:avLst>
              <a:gd name="adj1" fmla="val 16161387"/>
              <a:gd name="adj2" fmla="val 18150500"/>
            </a:avLst>
          </a:prstGeom>
          <a:ln w="28575">
            <a:solidFill>
              <a:srgbClr val="000000">
                <a:alpha val="50196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7" name="Szövegdoboz 36"/>
          <p:cNvSpPr txBox="1"/>
          <p:nvPr/>
        </p:nvSpPr>
        <p:spPr>
          <a:xfrm>
            <a:off x="2230490" y="3349660"/>
            <a:ext cx="518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30°</a:t>
            </a:r>
            <a:endParaRPr lang="hu-HU" dirty="0"/>
          </a:p>
        </p:txBody>
      </p:sp>
      <p:cxnSp>
        <p:nvCxnSpPr>
          <p:cNvPr id="38" name="Egyenes összekötő 37"/>
          <p:cNvCxnSpPr>
            <a:stCxn id="19" idx="2"/>
          </p:cNvCxnSpPr>
          <p:nvPr/>
        </p:nvCxnSpPr>
        <p:spPr>
          <a:xfrm flipH="1">
            <a:off x="251520" y="1444503"/>
            <a:ext cx="1788547" cy="0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gyenes összekötő 38"/>
          <p:cNvCxnSpPr>
            <a:endCxn id="20" idx="4"/>
          </p:cNvCxnSpPr>
          <p:nvPr/>
        </p:nvCxnSpPr>
        <p:spPr>
          <a:xfrm flipV="1">
            <a:off x="5651414" y="4616229"/>
            <a:ext cx="0" cy="1701875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Egyenes összekötő 39"/>
          <p:cNvCxnSpPr/>
          <p:nvPr/>
        </p:nvCxnSpPr>
        <p:spPr>
          <a:xfrm flipV="1">
            <a:off x="8766918" y="4641107"/>
            <a:ext cx="0" cy="1961194"/>
          </a:xfrm>
          <a:prstGeom prst="line">
            <a:avLst/>
          </a:prstGeom>
          <a:ln w="28575">
            <a:solidFill>
              <a:srgbClr val="000000">
                <a:alpha val="50196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Mérés elrendezése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2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pic>
        <p:nvPicPr>
          <p:cNvPr id="45058" name="Picture 2" descr="D:\Miki\Tudásbázis\Szakmai anyagok\Prezentációk\OPAKFI Zajvédelmi Szeminárium 2013\Lőfegyver\Képek\23mam2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399647" y="4009065"/>
            <a:ext cx="1664187" cy="93610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3" grpId="0"/>
      <p:bldP spid="34" grpId="0"/>
      <p:bldP spid="35" grpId="0"/>
      <p:bldP spid="36" grpId="0" animBg="1"/>
      <p:bldP spid="37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ép 12" descr="D:\Miki\OMKT\Konzulens\Gúth Gábor (2012)\600px-AMM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904" y="1916832"/>
            <a:ext cx="5669280" cy="1844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Kép 19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1404" t="15162" r="23743" b="11402"/>
          <a:stretch/>
        </p:blipFill>
        <p:spPr bwMode="auto">
          <a:xfrm>
            <a:off x="5436096" y="2852936"/>
            <a:ext cx="1080120" cy="10726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4" name="Cím 1"/>
          <p:cNvSpPr txBox="1">
            <a:spLocks/>
          </p:cNvSpPr>
          <p:nvPr/>
        </p:nvSpPr>
        <p:spPr>
          <a:xfrm>
            <a:off x="611560" y="1412776"/>
            <a:ext cx="2376264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2000" b="1" dirty="0" smtClean="0"/>
              <a:t>AK-63D gépkarabély</a:t>
            </a: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323528" y="1340768"/>
            <a:ext cx="6192688" cy="25922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Zajforrás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Cím 1"/>
          <p:cNvSpPr txBox="1">
            <a:spLocks/>
          </p:cNvSpPr>
          <p:nvPr/>
        </p:nvSpPr>
        <p:spPr>
          <a:xfrm>
            <a:off x="6732240" y="1412776"/>
            <a:ext cx="208823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2000" b="1" dirty="0" smtClean="0"/>
              <a:t>Vaklőszer</a:t>
            </a:r>
          </a:p>
        </p:txBody>
      </p:sp>
      <p:sp>
        <p:nvSpPr>
          <p:cNvPr id="21" name="Téglalap 20"/>
          <p:cNvSpPr/>
          <p:nvPr/>
        </p:nvSpPr>
        <p:spPr>
          <a:xfrm>
            <a:off x="6516216" y="1340768"/>
            <a:ext cx="2304256" cy="25922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2" name="Téglalap 21"/>
          <p:cNvSpPr/>
          <p:nvPr/>
        </p:nvSpPr>
        <p:spPr>
          <a:xfrm>
            <a:off x="5436096" y="2852936"/>
            <a:ext cx="1080120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Téglalap 23"/>
          <p:cNvSpPr/>
          <p:nvPr/>
        </p:nvSpPr>
        <p:spPr>
          <a:xfrm>
            <a:off x="6516216" y="3933056"/>
            <a:ext cx="2304256" cy="26642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34" name="Kép 33"/>
          <p:cNvPicPr/>
          <p:nvPr/>
        </p:nvPicPr>
        <p:blipFill rotWithShape="1">
          <a:blip r:embed="rId6" cstate="print"/>
          <a:srcRect l="35787" t="54582" r="59671" b="18255"/>
          <a:stretch/>
        </p:blipFill>
        <p:spPr bwMode="auto">
          <a:xfrm>
            <a:off x="6645593" y="1916832"/>
            <a:ext cx="518695" cy="19388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  <p:pic>
        <p:nvPicPr>
          <p:cNvPr id="35" name="Kép 34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22222" t="5090" r="60000"/>
          <a:stretch/>
        </p:blipFill>
        <p:spPr bwMode="auto">
          <a:xfrm>
            <a:off x="8038633" y="1916832"/>
            <a:ext cx="709831" cy="1963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  <p:pic>
        <p:nvPicPr>
          <p:cNvPr id="36" name="Kép 35"/>
          <p:cNvPicPr/>
          <p:nvPr/>
        </p:nvPicPr>
        <p:blipFill rotWithShape="1">
          <a:blip r:embed="rId8" cstate="print"/>
          <a:srcRect l="3608" r="14433" b="1565"/>
          <a:stretch/>
        </p:blipFill>
        <p:spPr bwMode="auto">
          <a:xfrm>
            <a:off x="6643620" y="4653136"/>
            <a:ext cx="520668" cy="18534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  <p:pic>
        <p:nvPicPr>
          <p:cNvPr id="37" name="Kép 36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l="25870" t="4571" r="54000" b="1715"/>
          <a:stretch/>
        </p:blipFill>
        <p:spPr bwMode="auto">
          <a:xfrm>
            <a:off x="8111753" y="4630082"/>
            <a:ext cx="636711" cy="18863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  <p:sp>
        <p:nvSpPr>
          <p:cNvPr id="38" name="Cím 1"/>
          <p:cNvSpPr txBox="1">
            <a:spLocks/>
          </p:cNvSpPr>
          <p:nvPr/>
        </p:nvSpPr>
        <p:spPr>
          <a:xfrm>
            <a:off x="7127776" y="2060848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Hüvely</a:t>
            </a:r>
          </a:p>
        </p:txBody>
      </p:sp>
      <p:sp>
        <p:nvSpPr>
          <p:cNvPr id="39" name="Cím 1"/>
          <p:cNvSpPr txBox="1">
            <a:spLocks/>
          </p:cNvSpPr>
          <p:nvPr/>
        </p:nvSpPr>
        <p:spPr>
          <a:xfrm>
            <a:off x="7127776" y="2649227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Lőpor</a:t>
            </a:r>
          </a:p>
        </p:txBody>
      </p:sp>
      <p:sp>
        <p:nvSpPr>
          <p:cNvPr id="40" name="Cím 1"/>
          <p:cNvSpPr txBox="1">
            <a:spLocks/>
          </p:cNvSpPr>
          <p:nvPr/>
        </p:nvSpPr>
        <p:spPr>
          <a:xfrm>
            <a:off x="7127776" y="3225291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Csappantyú</a:t>
            </a:r>
          </a:p>
        </p:txBody>
      </p:sp>
      <p:sp>
        <p:nvSpPr>
          <p:cNvPr id="41" name="Cím 1"/>
          <p:cNvSpPr txBox="1">
            <a:spLocks/>
          </p:cNvSpPr>
          <p:nvPr/>
        </p:nvSpPr>
        <p:spPr>
          <a:xfrm>
            <a:off x="7127776" y="5000861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Hüvely</a:t>
            </a:r>
          </a:p>
        </p:txBody>
      </p:sp>
      <p:sp>
        <p:nvSpPr>
          <p:cNvPr id="42" name="Cím 1"/>
          <p:cNvSpPr txBox="1">
            <a:spLocks/>
          </p:cNvSpPr>
          <p:nvPr/>
        </p:nvSpPr>
        <p:spPr>
          <a:xfrm>
            <a:off x="7127776" y="5517232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Lőpor</a:t>
            </a:r>
          </a:p>
        </p:txBody>
      </p:sp>
      <p:sp>
        <p:nvSpPr>
          <p:cNvPr id="43" name="Cím 1"/>
          <p:cNvSpPr txBox="1">
            <a:spLocks/>
          </p:cNvSpPr>
          <p:nvPr/>
        </p:nvSpPr>
        <p:spPr>
          <a:xfrm>
            <a:off x="7127776" y="6033603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Csappantyú</a:t>
            </a:r>
          </a:p>
        </p:txBody>
      </p:sp>
      <p:sp>
        <p:nvSpPr>
          <p:cNvPr id="44" name="Cím 1"/>
          <p:cNvSpPr txBox="1">
            <a:spLocks/>
          </p:cNvSpPr>
          <p:nvPr/>
        </p:nvSpPr>
        <p:spPr>
          <a:xfrm>
            <a:off x="7127776" y="4509120"/>
            <a:ext cx="1044624" cy="2757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hu-HU" sz="1600" dirty="0" smtClean="0"/>
              <a:t>Lövedék</a:t>
            </a:r>
          </a:p>
        </p:txBody>
      </p:sp>
      <p:sp>
        <p:nvSpPr>
          <p:cNvPr id="45" name="Cím 1"/>
          <p:cNvSpPr txBox="1">
            <a:spLocks/>
          </p:cNvSpPr>
          <p:nvPr/>
        </p:nvSpPr>
        <p:spPr>
          <a:xfrm>
            <a:off x="6732240" y="4005064"/>
            <a:ext cx="2088232" cy="34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hu-HU" sz="2000" b="1" dirty="0" smtClean="0"/>
              <a:t>Éles lőszer</a:t>
            </a:r>
          </a:p>
        </p:txBody>
      </p:sp>
      <p:cxnSp>
        <p:nvCxnSpPr>
          <p:cNvPr id="49" name="Alak 48"/>
          <p:cNvCxnSpPr/>
          <p:nvPr/>
        </p:nvCxnSpPr>
        <p:spPr>
          <a:xfrm rot="16200000" flipH="1">
            <a:off x="7845177" y="2172047"/>
            <a:ext cx="168646" cy="522312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Alak 49"/>
          <p:cNvCxnSpPr/>
          <p:nvPr/>
        </p:nvCxnSpPr>
        <p:spPr>
          <a:xfrm rot="16200000" flipH="1">
            <a:off x="7959347" y="2646256"/>
            <a:ext cx="156331" cy="738336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Alak 55"/>
          <p:cNvCxnSpPr>
            <a:stCxn id="40" idx="2"/>
          </p:cNvCxnSpPr>
          <p:nvPr/>
        </p:nvCxnSpPr>
        <p:spPr>
          <a:xfrm rot="16200000" flipH="1">
            <a:off x="7914215" y="3236880"/>
            <a:ext cx="228339" cy="756593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Alak 57"/>
          <p:cNvCxnSpPr>
            <a:stCxn id="44" idx="2"/>
          </p:cNvCxnSpPr>
          <p:nvPr/>
        </p:nvCxnSpPr>
        <p:spPr>
          <a:xfrm rot="16200000" flipH="1">
            <a:off x="7941091" y="4493834"/>
            <a:ext cx="156333" cy="738338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Alak 58"/>
          <p:cNvCxnSpPr>
            <a:stCxn id="41" idx="2"/>
          </p:cNvCxnSpPr>
          <p:nvPr/>
        </p:nvCxnSpPr>
        <p:spPr>
          <a:xfrm rot="16200000" flipH="1">
            <a:off x="7862925" y="5063741"/>
            <a:ext cx="168646" cy="594320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Alak 59"/>
          <p:cNvCxnSpPr>
            <a:stCxn id="42" idx="2"/>
          </p:cNvCxnSpPr>
          <p:nvPr/>
        </p:nvCxnSpPr>
        <p:spPr>
          <a:xfrm rot="16200000" flipH="1">
            <a:off x="7941091" y="5501946"/>
            <a:ext cx="156331" cy="738336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Alak 69"/>
          <p:cNvCxnSpPr>
            <a:stCxn id="43" idx="2"/>
          </p:cNvCxnSpPr>
          <p:nvPr/>
        </p:nvCxnSpPr>
        <p:spPr>
          <a:xfrm rot="16200000" flipH="1">
            <a:off x="8019256" y="5940152"/>
            <a:ext cx="72008" cy="810344"/>
          </a:xfrm>
          <a:prstGeom prst="bentConnector2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Cím 1"/>
          <p:cNvSpPr txBox="1">
            <a:spLocks/>
          </p:cNvSpPr>
          <p:nvPr/>
        </p:nvSpPr>
        <p:spPr>
          <a:xfrm>
            <a:off x="467544" y="4005064"/>
            <a:ext cx="5976664" cy="2545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Paraméterek</a:t>
            </a:r>
          </a:p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300 méteren </a:t>
            </a:r>
            <a:r>
              <a:rPr lang="hu-HU" sz="2000" dirty="0" smtClean="0"/>
              <a:t>belül hatásos (1000 méterig használatos)</a:t>
            </a:r>
          </a:p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600 lövés / perc </a:t>
            </a:r>
            <a:r>
              <a:rPr lang="hu-HU" sz="2000" dirty="0" smtClean="0"/>
              <a:t>tűzgyorsaság</a:t>
            </a:r>
          </a:p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7,62 mm </a:t>
            </a:r>
            <a:r>
              <a:rPr lang="hu-HU" sz="2000" dirty="0" smtClean="0"/>
              <a:t>kaliber</a:t>
            </a:r>
          </a:p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718 m/s </a:t>
            </a:r>
            <a:r>
              <a:rPr lang="hu-HU" sz="2000" dirty="0" smtClean="0"/>
              <a:t>torkolati kezdősebesség </a:t>
            </a:r>
            <a:r>
              <a:rPr lang="hu-HU" sz="2000" dirty="0" err="1" smtClean="0"/>
              <a:t>acélmagvas</a:t>
            </a:r>
            <a:r>
              <a:rPr lang="hu-HU" sz="2000" dirty="0" smtClean="0"/>
              <a:t> lőszerrel</a:t>
            </a:r>
          </a:p>
          <a:p>
            <a:pPr>
              <a:lnSpc>
                <a:spcPct val="140000"/>
              </a:lnSpc>
              <a:defRPr/>
            </a:pPr>
            <a:r>
              <a:rPr lang="hu-HU" sz="2000" b="1" dirty="0" smtClean="0"/>
              <a:t>75 mm </a:t>
            </a:r>
            <a:r>
              <a:rPr lang="hu-HU" sz="2000" dirty="0" smtClean="0"/>
              <a:t>pontosság 300 méterre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11" grpId="0" animBg="1"/>
      <p:bldP spid="12" grpId="0"/>
      <p:bldP spid="14" grpId="0" animBg="1"/>
      <p:bldP spid="19" grpId="0"/>
      <p:bldP spid="21" grpId="0" animBg="1"/>
      <p:bldP spid="22" grpId="0" animBg="1"/>
      <p:bldP spid="24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Mérési eredmények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="" xmlns:p14="http://schemas.microsoft.com/office/powerpoint/2010/main" val="121372361"/>
              </p:ext>
            </p:extLst>
          </p:nvPr>
        </p:nvGraphicFramePr>
        <p:xfrm>
          <a:off x="323528" y="1340768"/>
          <a:ext cx="424847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Diagram 16"/>
          <p:cNvGraphicFramePr/>
          <p:nvPr>
            <p:extLst>
              <p:ext uri="{D42A27DB-BD31-4B8C-83A1-F6EECF244321}">
                <p14:modId xmlns="" xmlns:p14="http://schemas.microsoft.com/office/powerpoint/2010/main" val="3609339000"/>
              </p:ext>
            </p:extLst>
          </p:nvPr>
        </p:nvGraphicFramePr>
        <p:xfrm>
          <a:off x="4572000" y="1340768"/>
          <a:ext cx="424807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Téglalap 17"/>
          <p:cNvSpPr/>
          <p:nvPr/>
        </p:nvSpPr>
        <p:spPr>
          <a:xfrm>
            <a:off x="5652120" y="5991671"/>
            <a:ext cx="20882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b="1" dirty="0">
                <a:latin typeface="+mj-lt"/>
              </a:rPr>
              <a:t>L</a:t>
            </a:r>
            <a:r>
              <a:rPr lang="hu-HU" sz="2400" b="1" baseline="-25000" dirty="0">
                <a:latin typeface="+mj-lt"/>
              </a:rPr>
              <a:t>W</a:t>
            </a:r>
            <a:r>
              <a:rPr lang="hu-HU" sz="2400" b="1" dirty="0">
                <a:latin typeface="+mj-lt"/>
              </a:rPr>
              <a:t> = 137,5 dB</a:t>
            </a:r>
          </a:p>
        </p:txBody>
      </p:sp>
      <p:sp>
        <p:nvSpPr>
          <p:cNvPr id="19" name="Téglalap 18"/>
          <p:cNvSpPr/>
          <p:nvPr/>
        </p:nvSpPr>
        <p:spPr>
          <a:xfrm>
            <a:off x="1259632" y="5991671"/>
            <a:ext cx="2376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400" b="1" dirty="0" smtClean="0">
                <a:latin typeface="+mj-lt"/>
              </a:rPr>
              <a:t>L</a:t>
            </a:r>
            <a:r>
              <a:rPr lang="hu-HU" sz="2400" b="1" baseline="-25000" dirty="0" smtClean="0">
                <a:latin typeface="+mj-lt"/>
              </a:rPr>
              <a:t>AE10m</a:t>
            </a:r>
            <a:r>
              <a:rPr lang="hu-HU" sz="2400" b="1" dirty="0" smtClean="0">
                <a:latin typeface="+mj-lt"/>
              </a:rPr>
              <a:t> </a:t>
            </a:r>
            <a:r>
              <a:rPr lang="hu-HU" sz="2400" b="1" dirty="0">
                <a:latin typeface="+mj-lt"/>
              </a:rPr>
              <a:t>= </a:t>
            </a:r>
            <a:r>
              <a:rPr lang="hu-HU" sz="2400" b="1" dirty="0" smtClean="0">
                <a:latin typeface="+mj-lt"/>
              </a:rPr>
              <a:t>106,5 </a:t>
            </a:r>
            <a:r>
              <a:rPr lang="hu-HU" sz="2400" b="1" dirty="0">
                <a:latin typeface="+mj-lt"/>
              </a:rPr>
              <a:t>dB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  <p:bldGraphic spid="13" grpId="0">
        <p:bldAsOne/>
      </p:bldGraphic>
      <p:bldGraphic spid="17" grpId="0">
        <p:bldAsOne/>
      </p:bldGraphic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Irányítottság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="" xmlns:p14="http://schemas.microsoft.com/office/powerpoint/2010/main" val="62638628"/>
              </p:ext>
            </p:extLst>
          </p:nvPr>
        </p:nvGraphicFramePr>
        <p:xfrm>
          <a:off x="1763688" y="1340768"/>
          <a:ext cx="5256584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  <p:bldGraphic spid="16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Frekvencia spektrum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="" xmlns:p14="http://schemas.microsoft.com/office/powerpoint/2010/main" val="724801727"/>
              </p:ext>
            </p:extLst>
          </p:nvPr>
        </p:nvGraphicFramePr>
        <p:xfrm>
          <a:off x="323528" y="1340768"/>
          <a:ext cx="8496944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4" grpId="0" animBg="1"/>
      <p:bldGraphic spid="1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D:\Miki\Tudásbázis\Szakmai anyagok\Prezentációk\OPAKFI Zajvédelmi Szeminárium 2013\Lőfegyver\Zajtérkép\Helyszínrajz pontszámításs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60103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:\Miki\Tudásbázis\Szakmai anyagok\Prezentációk\OPAKFI Zajvédelmi Szeminárium 2013\Lőfegyver\Zajtérkép\Zajtérké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rtalom helye 9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665469742"/>
              </p:ext>
            </p:extLst>
          </p:nvPr>
        </p:nvGraphicFramePr>
        <p:xfrm>
          <a:off x="323528" y="1340769"/>
          <a:ext cx="8496944" cy="525658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4236"/>
                <a:gridCol w="2124236"/>
                <a:gridCol w="2124236"/>
                <a:gridCol w="2124236"/>
              </a:tblGrid>
              <a:tr h="121865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Mérési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pozíció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Mért érték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L</a:t>
                      </a:r>
                      <a:r>
                        <a:rPr lang="hu-HU" sz="1800" baseline="-25000" dirty="0">
                          <a:solidFill>
                            <a:srgbClr val="5C991F"/>
                          </a:solidFill>
                          <a:effectLst/>
                        </a:rPr>
                        <a:t>AE </a:t>
                      </a: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[dB]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Számított érték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L</a:t>
                      </a:r>
                      <a:r>
                        <a:rPr lang="hu-HU" sz="1800" baseline="-25000" dirty="0">
                          <a:solidFill>
                            <a:srgbClr val="FF5719"/>
                          </a:solidFill>
                          <a:effectLst/>
                        </a:rPr>
                        <a:t>A számított </a:t>
                      </a: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[dB]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Modellezett érték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L</a:t>
                      </a:r>
                      <a:r>
                        <a:rPr lang="hu-HU" sz="1800" baseline="-25000" dirty="0">
                          <a:solidFill>
                            <a:srgbClr val="0096FF"/>
                          </a:solidFill>
                          <a:effectLst/>
                        </a:rPr>
                        <a:t>A modell </a:t>
                      </a: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[dB]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10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113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110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113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10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90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108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106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108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10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180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102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100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102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100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81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80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88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100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90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78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76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84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72988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  200 </a:t>
                      </a:r>
                      <a:r>
                        <a:rPr lang="hu-HU" sz="1800" dirty="0">
                          <a:solidFill>
                            <a:schemeClr val="tx1"/>
                          </a:solidFill>
                          <a:effectLst/>
                        </a:rPr>
                        <a:t>m 90</a:t>
                      </a:r>
                      <a:r>
                        <a:rPr lang="hu-HU" sz="1800" dirty="0" smtClean="0">
                          <a:solidFill>
                            <a:schemeClr val="tx1"/>
                          </a:solidFill>
                          <a:effectLst/>
                        </a:rPr>
                        <a:t>°</a:t>
                      </a:r>
                      <a:endParaRPr lang="hu-HU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5C991F"/>
                          </a:solidFill>
                          <a:effectLst/>
                        </a:rPr>
                        <a:t>68</a:t>
                      </a:r>
                      <a:endParaRPr lang="hu-HU" sz="1800" dirty="0">
                        <a:solidFill>
                          <a:srgbClr val="5C991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FF5719"/>
                          </a:solidFill>
                          <a:effectLst/>
                        </a:rPr>
                        <a:t>66</a:t>
                      </a:r>
                      <a:endParaRPr lang="hu-HU" sz="1800" dirty="0">
                        <a:solidFill>
                          <a:srgbClr val="FF5719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800" dirty="0">
                          <a:solidFill>
                            <a:srgbClr val="0096FF"/>
                          </a:solidFill>
                          <a:effectLst/>
                        </a:rPr>
                        <a:t>78</a:t>
                      </a:r>
                      <a:endParaRPr lang="hu-HU" sz="1800" dirty="0">
                        <a:solidFill>
                          <a:srgbClr val="0096FF"/>
                        </a:solidFill>
                        <a:effectLst/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36195" marR="36195" marT="17780" marB="177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latin typeface="+mj-lt"/>
                <a:ea typeface="+mj-ea"/>
                <a:cs typeface="+mj-cs"/>
              </a:rPr>
              <a:t>Eredmények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D:\Miki\Tudásbázis\Szakmai anyagok\Prezentációk\OPAKFI Zajvédelmi Szeminárium 2013\Lőfegyver\Diák\05 Lövésidő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1412777"/>
            <a:ext cx="8352928" cy="5112568"/>
          </a:xfrm>
          <a:prstGeom prst="rect">
            <a:avLst/>
          </a:prstGeom>
          <a:noFill/>
        </p:spPr>
      </p:pic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Lövés időtartama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latin typeface="+mj-lt"/>
                <a:ea typeface="+mj-ea"/>
                <a:cs typeface="+mj-cs"/>
              </a:rPr>
              <a:t>100 </a:t>
            </a:r>
            <a:r>
              <a:rPr lang="hu-HU" sz="4800" b="1" dirty="0" err="1" smtClean="0">
                <a:latin typeface="+mj-lt"/>
                <a:ea typeface="+mj-ea"/>
                <a:cs typeface="+mj-cs"/>
              </a:rPr>
              <a:t>ms</a:t>
            </a:r>
            <a:r>
              <a:rPr lang="hu-HU" sz="4800" b="1" dirty="0" smtClean="0">
                <a:latin typeface="+mj-lt"/>
                <a:ea typeface="+mj-ea"/>
                <a:cs typeface="+mj-cs"/>
              </a:rPr>
              <a:t> mérés eredményei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="" xmlns:p14="http://schemas.microsoft.com/office/powerpoint/2010/main" val="1484342259"/>
              </p:ext>
            </p:extLst>
          </p:nvPr>
        </p:nvGraphicFramePr>
        <p:xfrm>
          <a:off x="323528" y="1340768"/>
          <a:ext cx="8496944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  <p:bldGraphic spid="10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4800" b="1" dirty="0" smtClean="0">
                <a:latin typeface="+mj-lt"/>
                <a:ea typeface="+mj-ea"/>
                <a:cs typeface="+mj-cs"/>
              </a:rPr>
              <a:t>100 </a:t>
            </a:r>
            <a:r>
              <a:rPr lang="hu-HU" sz="4800" b="1" dirty="0" err="1" smtClean="0">
                <a:latin typeface="+mj-lt"/>
                <a:ea typeface="+mj-ea"/>
                <a:cs typeface="+mj-cs"/>
              </a:rPr>
              <a:t>ms</a:t>
            </a:r>
            <a:r>
              <a:rPr lang="hu-HU" sz="4800" b="1" dirty="0" smtClean="0">
                <a:latin typeface="+mj-lt"/>
                <a:ea typeface="+mj-ea"/>
                <a:cs typeface="+mj-cs"/>
              </a:rPr>
              <a:t> mérés eredményei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="" xmlns:p14="http://schemas.microsoft.com/office/powerpoint/2010/main" val="1770026953"/>
              </p:ext>
            </p:extLst>
          </p:nvPr>
        </p:nvGraphicFramePr>
        <p:xfrm>
          <a:off x="323528" y="1340768"/>
          <a:ext cx="8496944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  <p:bldGraphic spid="1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Kép 9"/>
          <p:cNvPicPr/>
          <p:nvPr/>
        </p:nvPicPr>
        <p:blipFill rotWithShape="1">
          <a:blip r:embed="rId3" cstate="print">
            <a:lum contrast="50000"/>
          </a:blip>
          <a:srcRect l="7997" t="15969" r="21506" b="12464"/>
          <a:stretch/>
        </p:blipFill>
        <p:spPr bwMode="auto">
          <a:xfrm>
            <a:off x="323528" y="1340768"/>
            <a:ext cx="8496944" cy="52565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323528" y="260648"/>
            <a:ext cx="8496944" cy="10801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587499" y="458088"/>
            <a:ext cx="8232973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lang="hu-HU" sz="4800" b="1" dirty="0" smtClean="0">
                <a:latin typeface="+mj-lt"/>
                <a:ea typeface="+mj-ea"/>
                <a:cs typeface="+mj-cs"/>
              </a:rPr>
              <a:t>Mérés s</a:t>
            </a:r>
            <a:r>
              <a:rPr lang="hu-HU" sz="4800" b="1" dirty="0" smtClean="0"/>
              <a:t>üketszobában</a:t>
            </a:r>
            <a:endParaRPr kumimoji="0" lang="hu-HU" sz="4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églalap 13"/>
          <p:cNvSpPr/>
          <p:nvPr/>
        </p:nvSpPr>
        <p:spPr>
          <a:xfrm flipV="1">
            <a:off x="7956376" y="0"/>
            <a:ext cx="1187624" cy="83671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5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0" y="733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bbanás 1 1"/>
          <p:cNvSpPr/>
          <p:nvPr/>
        </p:nvSpPr>
        <p:spPr>
          <a:xfrm>
            <a:off x="3612451" y="5493787"/>
            <a:ext cx="2016224" cy="1224136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3059832" y="5877272"/>
            <a:ext cx="3168352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Robbanás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Szalagív 3"/>
          <p:cNvSpPr/>
          <p:nvPr/>
        </p:nvSpPr>
        <p:spPr>
          <a:xfrm>
            <a:off x="251520" y="2578268"/>
            <a:ext cx="8699604" cy="8699604"/>
          </a:xfrm>
          <a:prstGeom prst="blockArc">
            <a:avLst>
              <a:gd name="adj1" fmla="val 10800000"/>
              <a:gd name="adj2" fmla="val 21549726"/>
              <a:gd name="adj3" fmla="val 4744"/>
            </a:avLst>
          </a:pr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539552" y="260648"/>
            <a:ext cx="4176464" cy="1846659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FF5719"/>
                </a:solidFill>
                <a:latin typeface="+mj-lt"/>
              </a:rPr>
              <a:t>Lökéshullám hullámfrontja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hirtelen fellépő nagy túlnyomás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adiabatikus folyamat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nagy felületi hőmérséklet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000" b="1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szuperszonikus</a:t>
            </a: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terjedés</a:t>
            </a:r>
          </a:p>
        </p:txBody>
      </p:sp>
      <p:cxnSp>
        <p:nvCxnSpPr>
          <p:cNvPr id="9" name="Egyenes összekötő nyíllal 8"/>
          <p:cNvCxnSpPr/>
          <p:nvPr/>
        </p:nvCxnSpPr>
        <p:spPr>
          <a:xfrm rot="16200000" flipH="1">
            <a:off x="-570222" y="1311114"/>
            <a:ext cx="3306018" cy="1361802"/>
          </a:xfrm>
          <a:prstGeom prst="bentConnector3">
            <a:avLst>
              <a:gd name="adj1" fmla="val 55437"/>
            </a:avLst>
          </a:prstGeom>
          <a:ln w="38100">
            <a:solidFill>
              <a:srgbClr val="FF571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zalagív 10"/>
          <p:cNvSpPr/>
          <p:nvPr/>
        </p:nvSpPr>
        <p:spPr>
          <a:xfrm>
            <a:off x="615895" y="2995279"/>
            <a:ext cx="7957293" cy="7957293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009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17" name="Cím 1"/>
          <p:cNvSpPr txBox="1">
            <a:spLocks/>
          </p:cNvSpPr>
          <p:nvPr/>
        </p:nvSpPr>
        <p:spPr>
          <a:xfrm>
            <a:off x="5148064" y="260648"/>
            <a:ext cx="3600400" cy="1477328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0096FF"/>
                </a:solidFill>
                <a:latin typeface="+mj-lt"/>
              </a:rPr>
              <a:t>Dekompressziós zóna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légnyomáscsökkenés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szívóhatás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000" b="1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szubszonikus</a:t>
            </a: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terjedés</a:t>
            </a:r>
          </a:p>
        </p:txBody>
      </p:sp>
      <p:cxnSp>
        <p:nvCxnSpPr>
          <p:cNvPr id="18" name="Egyenes összekötő nyíllal 8"/>
          <p:cNvCxnSpPr/>
          <p:nvPr/>
        </p:nvCxnSpPr>
        <p:spPr>
          <a:xfrm rot="16200000" flipH="1">
            <a:off x="4143127" y="1199927"/>
            <a:ext cx="3089994" cy="1368152"/>
          </a:xfrm>
          <a:prstGeom prst="bentConnector3">
            <a:avLst>
              <a:gd name="adj1" fmla="val 47977"/>
            </a:avLst>
          </a:prstGeom>
          <a:ln w="38100">
            <a:solidFill>
              <a:srgbClr val="009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zalagív 21"/>
          <p:cNvSpPr/>
          <p:nvPr/>
        </p:nvSpPr>
        <p:spPr>
          <a:xfrm>
            <a:off x="1115616" y="3472124"/>
            <a:ext cx="6984776" cy="6984776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3" name="Szalagív 22"/>
          <p:cNvSpPr/>
          <p:nvPr/>
        </p:nvSpPr>
        <p:spPr>
          <a:xfrm>
            <a:off x="1475656" y="3809540"/>
            <a:ext cx="6244196" cy="6244196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4" name="Szalagív 23"/>
          <p:cNvSpPr/>
          <p:nvPr/>
        </p:nvSpPr>
        <p:spPr>
          <a:xfrm>
            <a:off x="1683296" y="4005064"/>
            <a:ext cx="5841032" cy="5841032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pic>
        <p:nvPicPr>
          <p:cNvPr id="1026" name="Picture 2" descr="D:\Miki\Tudásbázis\Szakmai anyagok\Prezentációk\OPAKFI Zajvédelmi Szeminárium 2013\180 dBC\Diák\10 Friedland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0888"/>
            <a:ext cx="9143618" cy="4437112"/>
          </a:xfrm>
          <a:prstGeom prst="rect">
            <a:avLst/>
          </a:prstGeom>
          <a:noFill/>
        </p:spPr>
      </p:pic>
      <p:cxnSp>
        <p:nvCxnSpPr>
          <p:cNvPr id="16" name="Egyenes összekötő 15"/>
          <p:cNvCxnSpPr/>
          <p:nvPr/>
        </p:nvCxnSpPr>
        <p:spPr>
          <a:xfrm>
            <a:off x="0" y="2420888"/>
            <a:ext cx="2771800" cy="0"/>
          </a:xfrm>
          <a:prstGeom prst="line">
            <a:avLst/>
          </a:prstGeom>
          <a:ln w="38100">
            <a:solidFill>
              <a:srgbClr val="FF57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18"/>
          <p:cNvCxnSpPr/>
          <p:nvPr/>
        </p:nvCxnSpPr>
        <p:spPr>
          <a:xfrm>
            <a:off x="2771800" y="2420888"/>
            <a:ext cx="6372200" cy="0"/>
          </a:xfrm>
          <a:prstGeom prst="line">
            <a:avLst/>
          </a:prstGeom>
          <a:ln w="38100">
            <a:solidFill>
              <a:srgbClr val="009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11" grpId="0" animBg="1"/>
      <p:bldP spid="17" grpId="0"/>
      <p:bldP spid="22" grpId="0" animBg="1"/>
      <p:bldP spid="23" grpId="0" animBg="1"/>
      <p:bldP spid="2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ím 1"/>
          <p:cNvSpPr txBox="1">
            <a:spLocks/>
          </p:cNvSpPr>
          <p:nvPr/>
        </p:nvSpPr>
        <p:spPr>
          <a:xfrm>
            <a:off x="739946" y="501175"/>
            <a:ext cx="3960440" cy="590931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3200" b="1" dirty="0" smtClean="0">
                <a:latin typeface="+mj-lt"/>
              </a:rPr>
              <a:t>LÖKÉSHULLÁM RECEPT</a:t>
            </a:r>
            <a:endParaRPr lang="hu-HU" sz="3200" b="1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755576" y="1757949"/>
            <a:ext cx="3960440" cy="446891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b="1" dirty="0" smtClean="0">
                <a:latin typeface="+mj-lt"/>
              </a:rPr>
              <a:t>Robbanás feltételei: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éghető anyag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koncentrációja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közeg: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oxigénforrás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gyújtóhatás: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hőenergia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égés sebessége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&gt;100 m/s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endParaRPr lang="hu-HU" sz="2200" dirty="0" smtClean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b="1" dirty="0" smtClean="0">
                <a:latin typeface="+mj-lt"/>
                <a:ea typeface="+mj-ea"/>
                <a:cs typeface="+mj-cs"/>
              </a:rPr>
              <a:t>Lökéshullám feltételei: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elegendően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nagy energia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 (amplitúdó)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elegendően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nagy sebesség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 (szuperszonikus)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2646878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6000" b="1" cap="all" dirty="0" smtClean="0">
                <a:solidFill>
                  <a:srgbClr val="B32800"/>
                </a:solidFill>
              </a:rPr>
              <a:t>KÖSZÖNJÜK</a:t>
            </a:r>
            <a:r>
              <a:rPr lang="hu-HU" sz="5600" b="1" cap="all" dirty="0" smtClean="0">
                <a:solidFill>
                  <a:srgbClr val="B32800"/>
                </a:solidFill>
              </a:rPr>
              <a:t/>
            </a:r>
            <a:br>
              <a:rPr lang="hu-HU" sz="5600" b="1" cap="all" dirty="0" smtClean="0">
                <a:solidFill>
                  <a:srgbClr val="B32800"/>
                </a:solidFill>
              </a:rPr>
            </a:br>
            <a:r>
              <a:rPr lang="hu-HU" sz="5600" b="1" cap="all" dirty="0" smtClean="0">
                <a:solidFill>
                  <a:srgbClr val="B32800"/>
                </a:solidFill>
              </a:rPr>
              <a:t>megtisztelő</a:t>
            </a:r>
            <a:br>
              <a:rPr lang="hu-HU" sz="5600" b="1" cap="all" dirty="0" smtClean="0">
                <a:solidFill>
                  <a:srgbClr val="B32800"/>
                </a:solidFill>
              </a:rPr>
            </a:br>
            <a:r>
              <a:rPr lang="hu-HU" sz="5600" b="1" cap="all" dirty="0" err="1" smtClean="0">
                <a:solidFill>
                  <a:srgbClr val="B32800"/>
                </a:solidFill>
              </a:rPr>
              <a:t>FIGYELMüket</a:t>
            </a:r>
            <a:r>
              <a:rPr lang="hu-HU" sz="5600" b="1" cap="all" dirty="0" smtClean="0">
                <a:solidFill>
                  <a:srgbClr val="B32800"/>
                </a:solidFill>
              </a:rPr>
              <a:t>!</a:t>
            </a:r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611560" y="3329116"/>
            <a:ext cx="8160964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Márkus </a:t>
            </a:r>
            <a:r>
              <a:rPr lang="hu-HU" sz="2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Miklós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sz="2400" dirty="0" smtClean="0">
                <a:solidFill>
                  <a:schemeClr val="bg1">
                    <a:lumMod val="85000"/>
                  </a:schemeClr>
                </a:solidFill>
                <a:latin typeface="+mj-lt"/>
                <a:ea typeface="+mj-ea"/>
                <a:cs typeface="+mj-cs"/>
              </a:rPr>
              <a:t>szakértő</a:t>
            </a:r>
          </a:p>
          <a:p>
            <a:pPr fontAlgn="auto">
              <a:spcAft>
                <a:spcPts val="0"/>
              </a:spcAft>
              <a:defRPr/>
            </a:pPr>
            <a:endParaRPr lang="hu-HU" sz="2400" dirty="0" smtClean="0">
              <a:solidFill>
                <a:schemeClr val="bg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hu-HU" sz="2400" b="1" dirty="0" err="1" smtClean="0">
                <a:solidFill>
                  <a:schemeClr val="bg1"/>
                </a:solidFill>
              </a:rPr>
              <a:t>Gúth</a:t>
            </a:r>
            <a:r>
              <a:rPr lang="hu-HU" sz="2400" b="1" dirty="0" smtClean="0">
                <a:solidFill>
                  <a:schemeClr val="bg1"/>
                </a:solidFill>
              </a:rPr>
              <a:t> Gábor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sz="2400" dirty="0" smtClean="0">
                <a:solidFill>
                  <a:schemeClr val="bg1">
                    <a:lumMod val="85000"/>
                  </a:schemeClr>
                </a:solidFill>
              </a:rPr>
              <a:t>szakmérnök</a:t>
            </a:r>
          </a:p>
        </p:txBody>
      </p:sp>
      <p:pic>
        <p:nvPicPr>
          <p:cNvPr id="6" name="Picture 2" descr="D:\Miki\Tudásbázis\Szakmai anyagok\Prezentációk\OPAKFI Zajvédelmi Szeminárium 2013\180 dBC\Diák\FONOR-logo-fehé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24056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463</Words>
  <Application>Microsoft Office PowerPoint</Application>
  <PresentationFormat>Diavetítés a képernyőre (4:3 oldalarány)</PresentationFormat>
  <Paragraphs>177</Paragraphs>
  <Slides>22</Slides>
  <Notes>21</Notes>
  <HiddenSlides>0</HiddenSlides>
  <MMClips>0</MMClips>
  <ScaleCrop>false</ScaleCrop>
  <HeadingPairs>
    <vt:vector size="8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Beágyazott OLE kiszolgálók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9" baseType="lpstr">
      <vt:lpstr>Arial</vt:lpstr>
      <vt:lpstr>Calibri</vt:lpstr>
      <vt:lpstr>Arial Black</vt:lpstr>
      <vt:lpstr>Times New Roman</vt:lpstr>
      <vt:lpstr>Comic Sans MS</vt:lpstr>
      <vt:lpstr>Office-téma</vt:lpstr>
      <vt:lpstr>Equation</vt:lpstr>
      <vt:lpstr>Lőfegyverek hangenergiájának meghatározása és terjedési modellezése</vt:lpstr>
      <vt:lpstr>SZABVÁNYOK ÖSSZEHASONLÍTÁSA</vt:lpstr>
      <vt:lpstr>17201 alkalmazhatósága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KÖSZÖNJÜK megtisztelő FIGYELMüket!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2013-06-24T00:08:09Z</dcterms:created>
  <dcterms:modified xsi:type="dcterms:W3CDTF">2013-10-21T07:30:15Z</dcterms:modified>
</cp:coreProperties>
</file>