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 saveSubsetFonts="1">
  <p:sldMasterIdLst>
    <p:sldMasterId id="2147483684" r:id="rId1"/>
  </p:sldMasterIdLst>
  <p:notesMasterIdLst>
    <p:notesMasterId r:id="rId26"/>
  </p:notesMasterIdLst>
  <p:sldIdLst>
    <p:sldId id="393" r:id="rId2"/>
    <p:sldId id="394" r:id="rId3"/>
    <p:sldId id="395" r:id="rId4"/>
    <p:sldId id="396" r:id="rId5"/>
    <p:sldId id="399" r:id="rId6"/>
    <p:sldId id="398" r:id="rId7"/>
    <p:sldId id="402" r:id="rId8"/>
    <p:sldId id="400" r:id="rId9"/>
    <p:sldId id="401" r:id="rId10"/>
    <p:sldId id="418" r:id="rId11"/>
    <p:sldId id="406" r:id="rId12"/>
    <p:sldId id="407" r:id="rId13"/>
    <p:sldId id="404" r:id="rId14"/>
    <p:sldId id="405" r:id="rId15"/>
    <p:sldId id="409" r:id="rId16"/>
    <p:sldId id="410" r:id="rId17"/>
    <p:sldId id="413" r:id="rId18"/>
    <p:sldId id="415" r:id="rId19"/>
    <p:sldId id="414" r:id="rId20"/>
    <p:sldId id="419" r:id="rId21"/>
    <p:sldId id="420" r:id="rId22"/>
    <p:sldId id="421" r:id="rId23"/>
    <p:sldId id="411" r:id="rId24"/>
    <p:sldId id="387" r:id="rId25"/>
  </p:sldIdLst>
  <p:sldSz cx="9144000" cy="6858000" type="screen4x3"/>
  <p:notesSz cx="6858000" cy="9144000"/>
  <p:embeddedFontLst>
    <p:embeddedFont>
      <p:font typeface="Calibri" pitchFamily="34" charset="0"/>
      <p:regular r:id="rId27"/>
      <p:bold r:id="rId28"/>
      <p:italic r:id="rId29"/>
      <p:boldItalic r:id="rId30"/>
    </p:embeddedFont>
    <p:embeddedFont>
      <p:font typeface="Comic Sans MS" pitchFamily="66" charset="0"/>
      <p:regular r:id="rId31"/>
      <p:bold r:id="rId32"/>
    </p:embeddedFont>
  </p:embeddedFontLst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991F"/>
    <a:srgbClr val="FF5719"/>
    <a:srgbClr val="0096FF"/>
    <a:srgbClr val="FFFFFF"/>
    <a:srgbClr val="4A7EBB"/>
    <a:srgbClr val="73452E"/>
    <a:srgbClr val="33241C"/>
    <a:srgbClr val="54591F"/>
    <a:srgbClr val="24260D"/>
    <a:srgbClr val="FF88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421" autoAdjust="0"/>
    <p:restoredTop sz="94609" autoAdjust="0"/>
  </p:normalViewPr>
  <p:slideViewPr>
    <p:cSldViewPr>
      <p:cViewPr varScale="1">
        <p:scale>
          <a:sx n="97" d="100"/>
          <a:sy n="97" d="100"/>
        </p:scale>
        <p:origin x="-10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6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\\hek-gyali-file01\KOI\LABOR%20OSZT&#193;LY\MUNKAE&#220;\M&#233;r&#233;sek\Zajm&#233;r&#233;s\Munkahelyi\05.15.%20D-20\zajadatok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u-HU"/>
  <c:chart>
    <c:autoTitleDeleted val="1"/>
    <c:plotArea>
      <c:layout/>
      <c:barChart>
        <c:barDir val="col"/>
        <c:grouping val="clustered"/>
        <c:ser>
          <c:idx val="1"/>
          <c:order val="1"/>
          <c:cat>
            <c:multiLvlStrRef>
              <c:f>TotalSpectra!$EH$6:$FL$6</c:f>
            </c:multiLvlStrRef>
          </c:cat>
          <c:val>
            <c:numRef>
              <c:f>TotalSpectra!$EH$3:$FL$3</c:f>
            </c:numRef>
          </c:val>
        </c:ser>
        <c:ser>
          <c:idx val="0"/>
          <c:order val="0"/>
          <c:tx>
            <c:v>LZeq</c:v>
          </c:tx>
          <c:spPr>
            <a:solidFill>
              <a:prstClr val="black">
                <a:alpha val="80000"/>
              </a:prstClr>
            </a:solidFill>
            <a:ln w="12700">
              <a:solidFill>
                <a:schemeClr val="bg1"/>
              </a:solidFill>
            </a:ln>
          </c:spPr>
          <c:cat>
            <c:strRef>
              <c:f>[zajadatok.xls]TotalSpectra!$EH$10:$FL$10</c:f>
              <c:strCache>
                <c:ptCount val="31"/>
                <c:pt idx="0">
                  <c:v>20Hz</c:v>
                </c:pt>
                <c:pt idx="1">
                  <c:v>25Hz</c:v>
                </c:pt>
                <c:pt idx="2">
                  <c:v>31.5Hz</c:v>
                </c:pt>
                <c:pt idx="3">
                  <c:v>40Hz</c:v>
                </c:pt>
                <c:pt idx="4">
                  <c:v>50Hz</c:v>
                </c:pt>
                <c:pt idx="5">
                  <c:v>63Hz</c:v>
                </c:pt>
                <c:pt idx="6">
                  <c:v>80Hz</c:v>
                </c:pt>
                <c:pt idx="7">
                  <c:v>100Hz</c:v>
                </c:pt>
                <c:pt idx="8">
                  <c:v>125Hz</c:v>
                </c:pt>
                <c:pt idx="9">
                  <c:v>160Hz</c:v>
                </c:pt>
                <c:pt idx="10">
                  <c:v>200Hz</c:v>
                </c:pt>
                <c:pt idx="11">
                  <c:v>250Hz</c:v>
                </c:pt>
                <c:pt idx="12">
                  <c:v>315Hz</c:v>
                </c:pt>
                <c:pt idx="13">
                  <c:v>400Hz</c:v>
                </c:pt>
                <c:pt idx="14">
                  <c:v>500Hz</c:v>
                </c:pt>
                <c:pt idx="15">
                  <c:v>630Hz</c:v>
                </c:pt>
                <c:pt idx="16">
                  <c:v>800Hz</c:v>
                </c:pt>
                <c:pt idx="17">
                  <c:v>1kHz</c:v>
                </c:pt>
                <c:pt idx="18">
                  <c:v>1.25kHz</c:v>
                </c:pt>
                <c:pt idx="19">
                  <c:v>1.6kHz</c:v>
                </c:pt>
                <c:pt idx="20">
                  <c:v>2kHz</c:v>
                </c:pt>
                <c:pt idx="21">
                  <c:v>2.5kHz</c:v>
                </c:pt>
                <c:pt idx="22">
                  <c:v>3.15kHz</c:v>
                </c:pt>
                <c:pt idx="23">
                  <c:v>4kHz</c:v>
                </c:pt>
                <c:pt idx="24">
                  <c:v>5kHz</c:v>
                </c:pt>
                <c:pt idx="25">
                  <c:v>6.3kHz</c:v>
                </c:pt>
                <c:pt idx="26">
                  <c:v>8kHz</c:v>
                </c:pt>
                <c:pt idx="27">
                  <c:v>10kHz</c:v>
                </c:pt>
                <c:pt idx="28">
                  <c:v>12.5kHz</c:v>
                </c:pt>
                <c:pt idx="29">
                  <c:v>16kHz</c:v>
                </c:pt>
                <c:pt idx="30">
                  <c:v>20kHz</c:v>
                </c:pt>
              </c:strCache>
            </c:strRef>
          </c:cat>
          <c:val>
            <c:numRef>
              <c:f>[zajadatok.xls]TotalSpectra!$EH$11:$FL$11</c:f>
              <c:numCache>
                <c:formatCode>General</c:formatCode>
                <c:ptCount val="31"/>
                <c:pt idx="0">
                  <c:v>120.51151739125902</c:v>
                </c:pt>
                <c:pt idx="1">
                  <c:v>121.3124325723205</c:v>
                </c:pt>
                <c:pt idx="2">
                  <c:v>121.31869744848547</c:v>
                </c:pt>
                <c:pt idx="3">
                  <c:v>120.81552341920703</c:v>
                </c:pt>
                <c:pt idx="4">
                  <c:v>120.27733902585318</c:v>
                </c:pt>
                <c:pt idx="5">
                  <c:v>116.88047245528755</c:v>
                </c:pt>
                <c:pt idx="6">
                  <c:v>113.64232465362939</c:v>
                </c:pt>
                <c:pt idx="7">
                  <c:v>113.02113912575783</c:v>
                </c:pt>
                <c:pt idx="8">
                  <c:v>112.99990316288552</c:v>
                </c:pt>
                <c:pt idx="9">
                  <c:v>109.57712433957886</c:v>
                </c:pt>
                <c:pt idx="10">
                  <c:v>109.69656726278787</c:v>
                </c:pt>
                <c:pt idx="11">
                  <c:v>108.83679730048767</c:v>
                </c:pt>
                <c:pt idx="12">
                  <c:v>107.38899505521488</c:v>
                </c:pt>
                <c:pt idx="13">
                  <c:v>106.30496298242295</c:v>
                </c:pt>
                <c:pt idx="14">
                  <c:v>103.7724819305689</c:v>
                </c:pt>
                <c:pt idx="15">
                  <c:v>104.62284739147528</c:v>
                </c:pt>
                <c:pt idx="16">
                  <c:v>104.14905776888568</c:v>
                </c:pt>
                <c:pt idx="17">
                  <c:v>104.45064308981031</c:v>
                </c:pt>
                <c:pt idx="18">
                  <c:v>105.31345813337775</c:v>
                </c:pt>
                <c:pt idx="19">
                  <c:v>105.47994695666446</c:v>
                </c:pt>
                <c:pt idx="20">
                  <c:v>105.31254271466943</c:v>
                </c:pt>
                <c:pt idx="21">
                  <c:v>103.92401964086497</c:v>
                </c:pt>
                <c:pt idx="22">
                  <c:v>102.66602635001347</c:v>
                </c:pt>
                <c:pt idx="23">
                  <c:v>100.99603050496574</c:v>
                </c:pt>
                <c:pt idx="24">
                  <c:v>97.327219343303227</c:v>
                </c:pt>
                <c:pt idx="25">
                  <c:v>99.738662478275799</c:v>
                </c:pt>
                <c:pt idx="26">
                  <c:v>100.02887894546583</c:v>
                </c:pt>
                <c:pt idx="27">
                  <c:v>97.165835577411656</c:v>
                </c:pt>
                <c:pt idx="28">
                  <c:v>97.857588580750289</c:v>
                </c:pt>
                <c:pt idx="29">
                  <c:v>95.391491881846306</c:v>
                </c:pt>
                <c:pt idx="30">
                  <c:v>94.336814514401354</c:v>
                </c:pt>
              </c:numCache>
            </c:numRef>
          </c:val>
        </c:ser>
        <c:gapWidth val="0"/>
        <c:axId val="66206720"/>
        <c:axId val="66249472"/>
      </c:barChart>
      <c:catAx>
        <c:axId val="66206720"/>
        <c:scaling>
          <c:orientation val="minMax"/>
        </c:scaling>
        <c:axPos val="b"/>
        <c:numFmt formatCode="#,##0" sourceLinked="0"/>
        <c:tickLblPos val="nextTo"/>
        <c:crossAx val="66249472"/>
        <c:crosses val="autoZero"/>
        <c:auto val="1"/>
        <c:lblAlgn val="ctr"/>
        <c:lblOffset val="100"/>
        <c:tickLblSkip val="4"/>
      </c:catAx>
      <c:valAx>
        <c:axId val="66249472"/>
        <c:scaling>
          <c:orientation val="minMax"/>
          <c:min val="0"/>
        </c:scaling>
        <c:axPos val="l"/>
        <c:majorGridlines/>
        <c:numFmt formatCode="General" sourceLinked="1"/>
        <c:tickLblPos val="nextTo"/>
        <c:crossAx val="66206720"/>
        <c:crosses val="autoZero"/>
        <c:crossBetween val="between"/>
      </c:valAx>
    </c:plotArea>
    <c:plotVisOnly val="1"/>
  </c:chart>
  <c:txPr>
    <a:bodyPr/>
    <a:lstStyle/>
    <a:p>
      <a:pPr>
        <a:defRPr sz="1200"/>
      </a:pPr>
      <a:endParaRPr lang="hu-HU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BBD6F4-79FA-40D3-9EE0-EFC96669D88B}" type="datetimeFigureOut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CC874-3264-41C6-80A0-9536C9E37C94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</a:t>
            </a:fld>
            <a:endParaRPr lang="hu-H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</a:t>
            </a:fld>
            <a:endParaRPr lang="hu-H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3</a:t>
            </a:fld>
            <a:endParaRPr lang="hu-H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4</a:t>
            </a:fld>
            <a:endParaRPr lang="hu-H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5</a:t>
            </a:fld>
            <a:endParaRPr lang="hu-H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6</a:t>
            </a:fld>
            <a:endParaRPr lang="hu-H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7</a:t>
            </a:fld>
            <a:endParaRPr lang="hu-H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8</a:t>
            </a:fld>
            <a:endParaRPr lang="hu-H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9</a:t>
            </a:fld>
            <a:endParaRPr lang="hu-H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10</a:t>
            </a:fld>
            <a:endParaRPr lang="hu-H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11</a:t>
            </a:fld>
            <a:endParaRPr lang="hu-H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12</a:t>
            </a:fld>
            <a:endParaRPr lang="hu-H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13</a:t>
            </a:fld>
            <a:endParaRPr lang="hu-HU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14</a:t>
            </a:fld>
            <a:endParaRPr lang="hu-H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15</a:t>
            </a:fld>
            <a:endParaRPr lang="hu-H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16</a:t>
            </a:fld>
            <a:endParaRPr lang="hu-H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17</a:t>
            </a:fld>
            <a:endParaRPr lang="hu-HU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18</a:t>
            </a:fld>
            <a:endParaRPr lang="hu-HU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19</a:t>
            </a:fld>
            <a:endParaRPr lang="hu-HU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20</a:t>
            </a:fld>
            <a:endParaRPr lang="hu-HU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21</a:t>
            </a:fld>
            <a:endParaRPr lang="hu-HU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22</a:t>
            </a:fld>
            <a:endParaRPr lang="hu-HU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Diakép hely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Jegyzetek hely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ts val="1600"/>
              </a:lnSpc>
            </a:pPr>
            <a:endParaRPr lang="hu-HU" smtClean="0"/>
          </a:p>
        </p:txBody>
      </p:sp>
      <p:sp>
        <p:nvSpPr>
          <p:cNvPr id="41988" name="Dia számának hely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defTabSz="912813"/>
            <a:fld id="{611FC151-3D50-446C-8923-754E170C9A51}" type="slidenum">
              <a:rPr lang="hu-HU" smtClean="0"/>
              <a:pPr defTabSz="912813"/>
              <a:t>23</a:t>
            </a:fld>
            <a:endParaRPr lang="hu-HU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CC874-3264-41C6-80A0-9536C9E37C94}" type="slidenum">
              <a:rPr lang="hu-HU" smtClean="0"/>
              <a:pPr/>
              <a:t>24</a:t>
            </a:fld>
            <a:endParaRPr lang="hu-H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308A81-E4AB-4462-9618-1752CC9EBD3B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EA241-3AD4-42EC-A104-15028866C365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8A00-5B99-4FD1-B995-7C9DC5F43231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FFBB6-82CC-41F6-ACBB-FC8043032B21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7CE5B6-46D6-4A3B-956C-33B10A063647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F245D5-D200-460B-BD2D-2C5297C75024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B7204-D2B7-4DA7-91FB-A5ABC03FFE72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C3F41-4C4F-4437-AC00-00DA8C1A3FE2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DC1D5-130E-4FAA-937B-E38D4B46BB3C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C90947-AA4B-4EEA-BD4C-492870ECCC78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D0BFED-527B-4538-ADF8-F34108B7067C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F11D05-BB3E-4717-B4E1-20FC3D1AE93F}" type="datetime1">
              <a:rPr lang="hu-HU" smtClean="0"/>
              <a:pPr/>
              <a:t>2013.10.21.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u-HU" smtClean="0"/>
              <a:t>Zaj és rezgésvédelem</a:t>
            </a: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445D6D-783D-4FDB-AD25-78271EF5B0BB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1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4941168"/>
            <a:ext cx="8232973" cy="846386"/>
          </a:xfrm>
        </p:spPr>
        <p:txBody>
          <a:bodyPr wrap="square" lIns="0" tIns="0" rIns="0" bIns="0" anchor="t">
            <a:spAutoFit/>
          </a:bodyPr>
          <a:lstStyle/>
          <a:p>
            <a:pPr algn="l" defTabSz="912813" eaLnBrk="1" hangingPunct="1"/>
            <a:r>
              <a:rPr lang="hu-HU" sz="5500" dirty="0" smtClean="0">
                <a:solidFill>
                  <a:schemeClr val="bg1"/>
                </a:solidFill>
              </a:rPr>
              <a:t>180 </a:t>
            </a:r>
            <a:r>
              <a:rPr lang="hu-HU" sz="5500" dirty="0" err="1" smtClean="0">
                <a:solidFill>
                  <a:schemeClr val="bg1"/>
                </a:solidFill>
              </a:rPr>
              <a:t>dBC</a:t>
            </a:r>
            <a:endParaRPr lang="hu-HU" sz="5500" dirty="0" smtClean="0">
              <a:solidFill>
                <a:schemeClr val="bg1"/>
              </a:solidFill>
            </a:endParaRP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11560" y="4293096"/>
            <a:ext cx="81609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Márkus</a:t>
            </a:r>
            <a:r>
              <a:rPr lang="hu-HU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Miklós  -  </a:t>
            </a:r>
            <a:r>
              <a:rPr lang="hu-HU" b="1" dirty="0" err="1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Gúth</a:t>
            </a:r>
            <a:r>
              <a:rPr lang="hu-HU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Gábor</a:t>
            </a:r>
            <a:endParaRPr lang="hu-HU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611559" y="6381328"/>
            <a:ext cx="8160965" cy="33855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200" b="1" dirty="0" smtClean="0">
                <a:solidFill>
                  <a:srgbClr val="24260D"/>
                </a:solidFill>
                <a:latin typeface="+mj-lt"/>
                <a:ea typeface="+mj-ea"/>
                <a:cs typeface="+mj-cs"/>
              </a:rPr>
              <a:t>OPAKFI</a:t>
            </a:r>
            <a:r>
              <a:rPr lang="hu-HU" sz="2200" dirty="0" smtClean="0">
                <a:solidFill>
                  <a:srgbClr val="24260D"/>
                </a:solidFill>
                <a:latin typeface="+mj-lt"/>
                <a:ea typeface="+mj-ea"/>
                <a:cs typeface="+mj-cs"/>
              </a:rPr>
              <a:t> Zajvédelmi Szeminárium  </a:t>
            </a:r>
            <a:r>
              <a:rPr lang="hu-HU" sz="2200" b="1" dirty="0" smtClean="0">
                <a:solidFill>
                  <a:srgbClr val="24260D"/>
                </a:solidFill>
                <a:latin typeface="+mj-lt"/>
                <a:ea typeface="+mj-ea"/>
                <a:cs typeface="+mj-cs"/>
              </a:rPr>
              <a:t>2013</a:t>
            </a:r>
            <a:r>
              <a:rPr lang="hu-HU" sz="2200" dirty="0" smtClean="0">
                <a:solidFill>
                  <a:srgbClr val="24260D"/>
                </a:solidFill>
                <a:latin typeface="+mj-lt"/>
                <a:ea typeface="+mj-ea"/>
                <a:cs typeface="+mj-cs"/>
              </a:rPr>
              <a:t>  Cegléd</a:t>
            </a:r>
            <a:endParaRPr lang="hu-HU" sz="2200" dirty="0">
              <a:solidFill>
                <a:srgbClr val="24260D"/>
              </a:solidFill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iki\Tudásbázis\Szakmai anyagok\Prezentációk\OPAKFI Zajvédelmi Szeminárium 2013\180 dBC\Diák\02 BZ5503 PrtScr ZOOM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6303"/>
          </a:xfrm>
          <a:prstGeom prst="rect">
            <a:avLst/>
          </a:prstGeom>
          <a:noFill/>
        </p:spPr>
      </p:pic>
      <p:sp>
        <p:nvSpPr>
          <p:cNvPr id="7" name="Téglalap 6"/>
          <p:cNvSpPr/>
          <p:nvPr/>
        </p:nvSpPr>
        <p:spPr>
          <a:xfrm>
            <a:off x="0" y="0"/>
            <a:ext cx="9144000" cy="4077072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0" y="5445224"/>
            <a:ext cx="9144000" cy="141277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31" name="Picture 7" descr="D:\Miki\Tudásbázis\Szakmai anyagok\Prezentációk\OPAKFI Zajvédelmi Szeminárium 2013\180 dBC\Diák\03-PEAK-01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1" y="0"/>
            <a:ext cx="9147476" cy="6858000"/>
          </a:xfrm>
          <a:prstGeom prst="rect">
            <a:avLst/>
          </a:prstGeom>
          <a:noFill/>
        </p:spPr>
      </p:pic>
      <p:pic>
        <p:nvPicPr>
          <p:cNvPr id="1032" name="Picture 8" descr="D:\Miki\Tudásbázis\Szakmai anyagok\Prezentációk\OPAKFI Zajvédelmi Szeminárium 2013\180 dBC\Diák\03-PEAK-02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1" y="0"/>
            <a:ext cx="9147474" cy="6857999"/>
          </a:xfrm>
          <a:prstGeom prst="rect">
            <a:avLst/>
          </a:prstGeom>
          <a:noFill/>
        </p:spPr>
      </p:pic>
      <p:pic>
        <p:nvPicPr>
          <p:cNvPr id="1033" name="Picture 9" descr="D:\Miki\Tudásbázis\Szakmai anyagok\Prezentációk\OPAKFI Zajvédelmi Szeminárium 2013\180 dBC\Diák\03-PEAK-03.pn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-36512" y="0"/>
            <a:ext cx="9145016" cy="6856156"/>
          </a:xfrm>
          <a:prstGeom prst="rect">
            <a:avLst/>
          </a:prstGeom>
          <a:noFill/>
        </p:spPr>
      </p:pic>
      <p:pic>
        <p:nvPicPr>
          <p:cNvPr id="1035" name="Picture 11" descr="D:\Miki\Tudásbázis\Szakmai anyagok\Prezentációk\OPAKFI Zajvédelmi Szeminárium 2013\180 dBC\Diák\03-PEAK-04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0"/>
            <a:ext cx="9144000" cy="6855394"/>
          </a:xfrm>
          <a:prstGeom prst="rect">
            <a:avLst/>
          </a:prstGeom>
          <a:noFill/>
        </p:spPr>
      </p:pic>
      <p:pic>
        <p:nvPicPr>
          <p:cNvPr id="3075" name="Picture 3" descr="D:\Miki\Tudásbázis\Szakmai anyagok\Prezentációk\OPAKFI Zajvédelmi Szeminárium 2013\180 dBC\Diák\FONOR-logo-fekete50%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324057" y="0"/>
            <a:ext cx="1819943" cy="12687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1026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8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58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58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58" presetClass="entr" presetSubtype="0" accel="10000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548680"/>
            <a:ext cx="8232973" cy="1477328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9600" cap="all" dirty="0" smtClean="0">
                <a:latin typeface="Comic Sans MS" pitchFamily="66" charset="0"/>
              </a:rPr>
              <a:t>BLA-BLA-BLA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1484784"/>
            <a:ext cx="8232973" cy="1384995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9000" b="1" dirty="0" smtClean="0">
                <a:solidFill>
                  <a:srgbClr val="33241C"/>
                </a:solidFill>
              </a:rPr>
              <a:t>Mi a zajforrás???</a:t>
            </a: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0" y="4653136"/>
            <a:ext cx="9144000" cy="1224136"/>
          </a:xfrm>
          <a:prstGeom prst="rect">
            <a:avLst/>
          </a:prstGeom>
          <a:solidFill>
            <a:srgbClr val="FF571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Téglalap 3"/>
          <p:cNvSpPr/>
          <p:nvPr/>
        </p:nvSpPr>
        <p:spPr>
          <a:xfrm>
            <a:off x="0" y="4149080"/>
            <a:ext cx="9144000" cy="504056"/>
          </a:xfrm>
          <a:prstGeom prst="rect">
            <a:avLst/>
          </a:prstGeom>
          <a:solidFill>
            <a:srgbClr val="3324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Cím 1"/>
          <p:cNvSpPr>
            <a:spLocks noGrp="1"/>
          </p:cNvSpPr>
          <p:nvPr>
            <p:ph type="ctrTitle"/>
          </p:nvPr>
        </p:nvSpPr>
        <p:spPr>
          <a:xfrm>
            <a:off x="587499" y="4941168"/>
            <a:ext cx="8232973" cy="846386"/>
          </a:xfrm>
        </p:spPr>
        <p:txBody>
          <a:bodyPr wrap="square" lIns="0" tIns="0" rIns="0" bIns="0" anchor="t">
            <a:spAutoFit/>
          </a:bodyPr>
          <a:lstStyle/>
          <a:p>
            <a:pPr algn="l" defTabSz="912813" eaLnBrk="1" hangingPunct="1"/>
            <a:r>
              <a:rPr lang="hu-HU" sz="5500" b="1" dirty="0" smtClean="0">
                <a:solidFill>
                  <a:schemeClr val="bg1"/>
                </a:solidFill>
              </a:rPr>
              <a:t>D-20</a:t>
            </a:r>
            <a:r>
              <a:rPr lang="hu-HU" sz="5500" dirty="0" smtClean="0">
                <a:solidFill>
                  <a:schemeClr val="bg1"/>
                </a:solidFill>
              </a:rPr>
              <a:t> 152 mm tarackágyú</a:t>
            </a:r>
          </a:p>
        </p:txBody>
      </p:sp>
      <p:sp>
        <p:nvSpPr>
          <p:cNvPr id="7" name="Cím 1"/>
          <p:cNvSpPr txBox="1">
            <a:spLocks/>
          </p:cNvSpPr>
          <p:nvPr/>
        </p:nvSpPr>
        <p:spPr>
          <a:xfrm>
            <a:off x="611560" y="4293096"/>
            <a:ext cx="81609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A ZAJFORRÁS</a:t>
            </a:r>
            <a:endParaRPr lang="hu-HU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2" descr="D:\Miki\Tudásbázis\Szakmai anyagok\Prezentációk\OPAKFI Zajvédelmi Szeminárium 2013\180 dBC\Diák\FONOR-logo-fehér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324056" y="0"/>
            <a:ext cx="1819943" cy="126876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Miki\Tudásbázis\Szakmai anyagok\Prezentációk\OPAKFI Zajvédelmi Szeminárium 2013\180 dBC\Diák\06 D20 vázlat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8034" y="1731541"/>
            <a:ext cx="8005416" cy="2489547"/>
          </a:xfrm>
          <a:prstGeom prst="rect">
            <a:avLst/>
          </a:prstGeom>
          <a:noFill/>
        </p:spPr>
      </p:pic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350366"/>
            <a:ext cx="8232973" cy="1184940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5500" b="1" dirty="0" smtClean="0"/>
              <a:t>D-20</a:t>
            </a:r>
            <a:r>
              <a:rPr lang="hu-HU" sz="5500" dirty="0" smtClean="0"/>
              <a:t> 152 mm tarackágyú</a:t>
            </a:r>
            <a:br>
              <a:rPr lang="hu-HU" sz="5500" dirty="0" smtClean="0"/>
            </a:br>
            <a:r>
              <a:rPr lang="hu-HU" sz="2000" dirty="0" smtClean="0"/>
              <a:t>1950-től gyártott szovjet gyártmányú vontatott tüzérségi löveg</a:t>
            </a:r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11560" y="4581128"/>
            <a:ext cx="3744416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ZAJFORRÁS: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dirty="0" smtClean="0">
                <a:latin typeface="+mj-lt"/>
                <a:ea typeface="+mj-ea"/>
                <a:cs typeface="+mj-cs"/>
              </a:rPr>
              <a:t>saját tömeg: </a:t>
            </a:r>
            <a:r>
              <a:rPr lang="hu-HU" sz="2000" b="1" dirty="0" smtClean="0">
                <a:latin typeface="+mj-lt"/>
                <a:ea typeface="+mj-ea"/>
                <a:cs typeface="+mj-cs"/>
              </a:rPr>
              <a:t>5700 kg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dirty="0" smtClean="0">
                <a:latin typeface="+mj-lt"/>
                <a:ea typeface="+mj-ea"/>
                <a:cs typeface="+mj-cs"/>
              </a:rPr>
              <a:t>lőszer tömege: </a:t>
            </a:r>
            <a:r>
              <a:rPr lang="hu-HU" sz="2000" b="1" dirty="0" smtClean="0">
                <a:latin typeface="+mj-lt"/>
                <a:ea typeface="+mj-ea"/>
                <a:cs typeface="+mj-cs"/>
              </a:rPr>
              <a:t>43,51 kg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dirty="0" smtClean="0">
                <a:latin typeface="+mj-lt"/>
                <a:ea typeface="+mj-ea"/>
                <a:cs typeface="+mj-cs"/>
              </a:rPr>
              <a:t>lövedék kezdősebessége: </a:t>
            </a:r>
            <a:r>
              <a:rPr lang="hu-HU" sz="2000" b="1" dirty="0" smtClean="0">
                <a:latin typeface="+mj-lt"/>
                <a:ea typeface="+mj-ea"/>
                <a:cs typeface="+mj-cs"/>
              </a:rPr>
              <a:t>600 m/s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dirty="0" smtClean="0">
                <a:latin typeface="+mj-lt"/>
                <a:ea typeface="+mj-ea"/>
                <a:cs typeface="+mj-cs"/>
              </a:rPr>
              <a:t>maximális lőtávolság: </a:t>
            </a:r>
            <a:r>
              <a:rPr lang="hu-HU" sz="2000" b="1" dirty="0" smtClean="0">
                <a:latin typeface="+mj-lt"/>
                <a:ea typeface="+mj-ea"/>
                <a:cs typeface="+mj-cs"/>
              </a:rPr>
              <a:t>17,4 km</a:t>
            </a: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4788024" y="4581128"/>
            <a:ext cx="3744416" cy="18220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HELYSZÍN: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dirty="0" smtClean="0"/>
              <a:t>MH BHK </a:t>
            </a:r>
            <a:r>
              <a:rPr lang="hu-HU" sz="2000" b="1" dirty="0" smtClean="0"/>
              <a:t>Bakonykúti </a:t>
            </a:r>
            <a:r>
              <a:rPr lang="hu-HU" sz="2000" dirty="0" smtClean="0"/>
              <a:t>Kiképző bázis</a:t>
            </a:r>
            <a:endParaRPr lang="hu-HU" sz="2000" b="1" dirty="0" smtClean="0">
              <a:latin typeface="+mj-lt"/>
              <a:ea typeface="+mj-ea"/>
              <a:cs typeface="+mj-cs"/>
            </a:endParaRP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25. Klapka György Lövészdandár</a:t>
            </a:r>
          </a:p>
          <a:p>
            <a:pPr>
              <a:lnSpc>
                <a:spcPct val="120000"/>
              </a:lnSpc>
              <a:defRPr/>
            </a:pPr>
            <a:r>
              <a:rPr lang="hu-HU" sz="2000" dirty="0" smtClean="0"/>
              <a:t>kezelő személyzet: </a:t>
            </a:r>
            <a:r>
              <a:rPr lang="hu-HU" sz="2000" b="1" dirty="0" smtClean="0"/>
              <a:t>6 fő</a:t>
            </a:r>
          </a:p>
          <a:p>
            <a:pPr>
              <a:lnSpc>
                <a:spcPct val="120000"/>
              </a:lnSpc>
              <a:defRPr/>
            </a:pPr>
            <a:r>
              <a:rPr lang="hu-HU" sz="2000" dirty="0" smtClean="0"/>
              <a:t>lőszer: </a:t>
            </a:r>
            <a:r>
              <a:rPr lang="hu-HU" sz="2000" b="1" dirty="0" smtClean="0"/>
              <a:t>2-es és 4-es töltet</a:t>
            </a:r>
          </a:p>
        </p:txBody>
      </p:sp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323528" y="260648"/>
            <a:ext cx="8496944" cy="41044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églalap 8"/>
          <p:cNvSpPr/>
          <p:nvPr/>
        </p:nvSpPr>
        <p:spPr>
          <a:xfrm flipV="1">
            <a:off x="323528" y="4365104"/>
            <a:ext cx="4176464" cy="223224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740352" y="232128"/>
            <a:ext cx="1177102" cy="820608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/>
      <p:bldP spid="6" grpId="0"/>
      <p:bldP spid="7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Miki\Tudásbázis\Szakmai anyagok\Prezentációk\OPAKFI Zajvédelmi Szeminárium 2013\180 dBC\Diák\07 BK2250 teljes szett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08104" y="260648"/>
            <a:ext cx="3312368" cy="6336000"/>
          </a:xfrm>
          <a:prstGeom prst="rect">
            <a:avLst/>
          </a:prstGeom>
          <a:noFill/>
        </p:spPr>
      </p:pic>
      <p:pic>
        <p:nvPicPr>
          <p:cNvPr id="4102" name="Picture 6" descr="D:\Miki\Tudásbázis\Szakmai anyagok\Prezentációk\OPAKFI Zajvédelmi Szeminárium 2013\180 dBC\Képek\Mikrofonok\32CD105170B348BF9676BFF56193701E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411760" y="5733257"/>
            <a:ext cx="3096344" cy="864096"/>
          </a:xfrm>
          <a:prstGeom prst="rect">
            <a:avLst/>
          </a:prstGeom>
          <a:noFill/>
        </p:spPr>
      </p:pic>
      <p:pic>
        <p:nvPicPr>
          <p:cNvPr id="4101" name="Picture 5" descr="D:\Miki\Tudásbázis\Szakmai anyagok\Prezentációk\OPAKFI Zajvédelmi Szeminárium 2013\180 dBC\Képek\Mikrofonok\6E38F998AFEB4B81A78249BC7AF81BBE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411760" y="3933056"/>
            <a:ext cx="3096344" cy="936104"/>
          </a:xfrm>
          <a:prstGeom prst="rect">
            <a:avLst/>
          </a:prstGeom>
          <a:noFill/>
        </p:spPr>
      </p:pic>
      <p:pic>
        <p:nvPicPr>
          <p:cNvPr id="4100" name="Picture 4" descr="D:\Miki\Tudásbázis\Szakmai anyagok\Prezentációk\OPAKFI Zajvédelmi Szeminárium 2013\180 dBC\Képek\Mikrofonok\76EC3E8FF2704B0C99E1F088EAFF63E5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411760" y="2132856"/>
            <a:ext cx="3096344" cy="936104"/>
          </a:xfrm>
          <a:prstGeom prst="rect">
            <a:avLst/>
          </a:prstGeom>
          <a:noFill/>
        </p:spPr>
      </p:pic>
      <p:pic>
        <p:nvPicPr>
          <p:cNvPr id="4099" name="Picture 3" descr="D:\Miki\Tudásbázis\Szakmai anyagok\Prezentációk\OPAKFI Zajvédelmi Szeminárium 2013\180 dBC\Diák\07 BK2250 műszer.jpg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11560" y="1844824"/>
            <a:ext cx="1451834" cy="4529684"/>
          </a:xfrm>
          <a:prstGeom prst="rect">
            <a:avLst/>
          </a:prstGeom>
          <a:noFill/>
        </p:spPr>
      </p:pic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587499" y="350366"/>
            <a:ext cx="8232973" cy="846386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5500" b="1" dirty="0" smtClean="0"/>
              <a:t>Mérőrendszer</a:t>
            </a:r>
            <a:endParaRPr lang="hu-HU" sz="2000" dirty="0" smtClean="0"/>
          </a:p>
        </p:txBody>
      </p:sp>
      <p:sp>
        <p:nvSpPr>
          <p:cNvPr id="4" name="Cím 1"/>
          <p:cNvSpPr txBox="1">
            <a:spLocks/>
          </p:cNvSpPr>
          <p:nvPr/>
        </p:nvSpPr>
        <p:spPr>
          <a:xfrm>
            <a:off x="611560" y="1403484"/>
            <a:ext cx="1512168" cy="34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/>
              <a:t>BK 2250</a:t>
            </a:r>
            <a:endParaRPr lang="hu-HU" sz="2000" b="1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6" name="Cím 1"/>
          <p:cNvSpPr txBox="1">
            <a:spLocks/>
          </p:cNvSpPr>
          <p:nvPr/>
        </p:nvSpPr>
        <p:spPr>
          <a:xfrm>
            <a:off x="2555776" y="1340768"/>
            <a:ext cx="2808312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1/2” mikrofon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&lt; 146 dB</a:t>
            </a:r>
            <a:endParaRPr lang="hu-HU" sz="2000" b="1" dirty="0" smtClean="0">
              <a:solidFill>
                <a:srgbClr val="FF0000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Téglalap 7"/>
          <p:cNvSpPr/>
          <p:nvPr/>
        </p:nvSpPr>
        <p:spPr>
          <a:xfrm>
            <a:off x="5508104" y="260648"/>
            <a:ext cx="3312368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Téglalap 8"/>
          <p:cNvSpPr/>
          <p:nvPr/>
        </p:nvSpPr>
        <p:spPr>
          <a:xfrm flipV="1">
            <a:off x="323528" y="1268760"/>
            <a:ext cx="2088232" cy="53285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1" name="Téglalap 10"/>
          <p:cNvSpPr/>
          <p:nvPr/>
        </p:nvSpPr>
        <p:spPr>
          <a:xfrm flipV="1">
            <a:off x="2411760" y="1268760"/>
            <a:ext cx="3096344" cy="53285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4" name="Téglalap 13"/>
          <p:cNvSpPr/>
          <p:nvPr/>
        </p:nvSpPr>
        <p:spPr>
          <a:xfrm flipV="1">
            <a:off x="2411760" y="2132856"/>
            <a:ext cx="3096344" cy="9361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5" name="Téglalap 14"/>
          <p:cNvSpPr/>
          <p:nvPr/>
        </p:nvSpPr>
        <p:spPr>
          <a:xfrm flipV="1">
            <a:off x="2411760" y="1268760"/>
            <a:ext cx="3096344" cy="86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Téglalap 15"/>
          <p:cNvSpPr/>
          <p:nvPr/>
        </p:nvSpPr>
        <p:spPr>
          <a:xfrm flipV="1">
            <a:off x="2411760" y="3933056"/>
            <a:ext cx="3096344" cy="9361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7" name="Téglalap 16"/>
          <p:cNvSpPr/>
          <p:nvPr/>
        </p:nvSpPr>
        <p:spPr>
          <a:xfrm flipV="1">
            <a:off x="2411760" y="3068960"/>
            <a:ext cx="3096344" cy="86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Téglalap 17"/>
          <p:cNvSpPr/>
          <p:nvPr/>
        </p:nvSpPr>
        <p:spPr>
          <a:xfrm flipV="1">
            <a:off x="2411760" y="4869160"/>
            <a:ext cx="3096344" cy="8640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9" name="Cím 1"/>
          <p:cNvSpPr txBox="1">
            <a:spLocks/>
          </p:cNvSpPr>
          <p:nvPr/>
        </p:nvSpPr>
        <p:spPr>
          <a:xfrm>
            <a:off x="2555776" y="3140968"/>
            <a:ext cx="2808312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1/4” mikrofon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rgbClr val="FF0000"/>
                </a:solidFill>
                <a:latin typeface="+mj-lt"/>
                <a:ea typeface="+mj-ea"/>
                <a:cs typeface="+mj-cs"/>
              </a:rPr>
              <a:t>&lt; 164 dB</a:t>
            </a:r>
            <a:endParaRPr lang="hu-HU" sz="2000" b="1" dirty="0" smtClean="0">
              <a:solidFill>
                <a:srgbClr val="FF0000"/>
              </a:solidFill>
            </a:endParaRPr>
          </a:p>
        </p:txBody>
      </p:sp>
      <p:sp>
        <p:nvSpPr>
          <p:cNvPr id="20" name="Cím 1"/>
          <p:cNvSpPr txBox="1">
            <a:spLocks/>
          </p:cNvSpPr>
          <p:nvPr/>
        </p:nvSpPr>
        <p:spPr>
          <a:xfrm>
            <a:off x="2555776" y="4941168"/>
            <a:ext cx="2808312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1/8” mikrofon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rgbClr val="5C991F"/>
                </a:solidFill>
                <a:latin typeface="+mj-lt"/>
                <a:ea typeface="+mj-ea"/>
                <a:cs typeface="+mj-cs"/>
              </a:rPr>
              <a:t>&lt; 184 dB</a:t>
            </a:r>
            <a:endParaRPr lang="hu-HU" sz="2000" b="1" dirty="0" smtClean="0">
              <a:solidFill>
                <a:srgbClr val="5C991F"/>
              </a:solidFill>
            </a:endParaRPr>
          </a:p>
        </p:txBody>
      </p:sp>
      <p:sp>
        <p:nvSpPr>
          <p:cNvPr id="23" name="Cím 1"/>
          <p:cNvSpPr txBox="1">
            <a:spLocks/>
          </p:cNvSpPr>
          <p:nvPr/>
        </p:nvSpPr>
        <p:spPr>
          <a:xfrm>
            <a:off x="2555776" y="620688"/>
            <a:ext cx="2808312" cy="28334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16600" b="1" dirty="0" smtClean="0">
                <a:solidFill>
                  <a:srgbClr val="FF0000"/>
                </a:solidFill>
                <a:latin typeface="Comic Sans MS" pitchFamily="66" charset="0"/>
                <a:ea typeface="+mj-ea"/>
                <a:cs typeface="+mj-cs"/>
              </a:rPr>
              <a:t>X</a:t>
            </a:r>
            <a:endParaRPr lang="hu-HU" sz="166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24" name="Cím 1"/>
          <p:cNvSpPr txBox="1">
            <a:spLocks/>
          </p:cNvSpPr>
          <p:nvPr/>
        </p:nvSpPr>
        <p:spPr>
          <a:xfrm>
            <a:off x="2555776" y="2420888"/>
            <a:ext cx="2808312" cy="28334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16600" b="1" dirty="0" smtClean="0">
                <a:solidFill>
                  <a:srgbClr val="FF0000"/>
                </a:solidFill>
                <a:latin typeface="Comic Sans MS" pitchFamily="66" charset="0"/>
                <a:ea typeface="+mj-ea"/>
                <a:cs typeface="+mj-cs"/>
              </a:rPr>
              <a:t>X</a:t>
            </a:r>
            <a:endParaRPr lang="hu-HU" sz="16600" b="1" dirty="0" smtClean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27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740352" y="232128"/>
            <a:ext cx="1177102" cy="820608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4" grpId="0"/>
      <p:bldP spid="6" grpId="0"/>
      <p:bldP spid="7" grpId="0" animBg="1"/>
      <p:bldP spid="8" grpId="0" animBg="1"/>
      <p:bldP spid="9" grpId="0" animBg="1"/>
      <p:bldP spid="11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/>
      <p:bldP spid="23" grpId="0"/>
      <p:bldP spid="2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Miki\Tudásbázis\Szakmai anyagok\Prezentációk\OPAKFI Zajvédelmi Szeminárium 2013\180 dBC\Diák\FONOR-logo-fehér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324056" y="0"/>
            <a:ext cx="1819943" cy="126876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ánk 1"/>
          <p:cNvSpPr/>
          <p:nvPr/>
        </p:nvSpPr>
        <p:spPr>
          <a:xfrm>
            <a:off x="6516216" y="116632"/>
            <a:ext cx="1440160" cy="1440160"/>
          </a:xfrm>
          <a:prstGeom prst="donut">
            <a:avLst>
              <a:gd name="adj" fmla="val 17384"/>
            </a:avLst>
          </a:prstGeom>
          <a:solidFill>
            <a:srgbClr val="FFFFFF">
              <a:alpha val="74902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>
                <a:solidFill>
                  <a:schemeClr val="tx1"/>
                </a:solidFill>
              </a:rPr>
              <a:t>           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7" name="Cím 1"/>
          <p:cNvSpPr txBox="1">
            <a:spLocks/>
          </p:cNvSpPr>
          <p:nvPr/>
        </p:nvSpPr>
        <p:spPr>
          <a:xfrm>
            <a:off x="7236296" y="2123564"/>
            <a:ext cx="1710037" cy="369332"/>
          </a:xfrm>
          <a:prstGeom prst="rect">
            <a:avLst/>
          </a:prstGeom>
          <a:solidFill>
            <a:srgbClr val="FFFFFF">
              <a:alpha val="74902"/>
            </a:srgbClr>
          </a:solidFill>
          <a:ln w="38100">
            <a:solidFill>
              <a:schemeClr val="bg1"/>
            </a:solidFill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MÉRÉSI PONT</a:t>
            </a:r>
          </a:p>
        </p:txBody>
      </p:sp>
      <p:cxnSp>
        <p:nvCxnSpPr>
          <p:cNvPr id="13" name="Egyenes összekötő 12"/>
          <p:cNvCxnSpPr/>
          <p:nvPr/>
        </p:nvCxnSpPr>
        <p:spPr>
          <a:xfrm>
            <a:off x="7236296" y="836712"/>
            <a:ext cx="0" cy="165618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Fánk 14"/>
          <p:cNvSpPr/>
          <p:nvPr/>
        </p:nvSpPr>
        <p:spPr>
          <a:xfrm>
            <a:off x="251520" y="332656"/>
            <a:ext cx="1440160" cy="1440160"/>
          </a:xfrm>
          <a:prstGeom prst="donut">
            <a:avLst>
              <a:gd name="adj" fmla="val 17384"/>
            </a:avLst>
          </a:prstGeom>
          <a:solidFill>
            <a:srgbClr val="FFFFFF">
              <a:alpha val="74902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>
                <a:solidFill>
                  <a:schemeClr val="tx1"/>
                </a:solidFill>
              </a:rPr>
              <a:t>           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16" name="Cím 1"/>
          <p:cNvSpPr txBox="1">
            <a:spLocks/>
          </p:cNvSpPr>
          <p:nvPr/>
        </p:nvSpPr>
        <p:spPr>
          <a:xfrm>
            <a:off x="971600" y="2339588"/>
            <a:ext cx="1710037" cy="344710"/>
          </a:xfrm>
          <a:prstGeom prst="rect">
            <a:avLst/>
          </a:prstGeom>
          <a:solidFill>
            <a:srgbClr val="FFFFFF">
              <a:alpha val="74902"/>
            </a:srgbClr>
          </a:solidFill>
          <a:ln w="38100">
            <a:solidFill>
              <a:schemeClr val="bg1"/>
            </a:solidFill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KEZELŐ</a:t>
            </a:r>
          </a:p>
        </p:txBody>
      </p:sp>
      <p:cxnSp>
        <p:nvCxnSpPr>
          <p:cNvPr id="17" name="Egyenes összekötő 16"/>
          <p:cNvCxnSpPr/>
          <p:nvPr/>
        </p:nvCxnSpPr>
        <p:spPr>
          <a:xfrm>
            <a:off x="971600" y="1052736"/>
            <a:ext cx="0" cy="165618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ánk 17"/>
          <p:cNvSpPr/>
          <p:nvPr/>
        </p:nvSpPr>
        <p:spPr>
          <a:xfrm>
            <a:off x="3923928" y="1268760"/>
            <a:ext cx="1440160" cy="1440160"/>
          </a:xfrm>
          <a:prstGeom prst="donut">
            <a:avLst>
              <a:gd name="adj" fmla="val 17384"/>
            </a:avLst>
          </a:prstGeom>
          <a:solidFill>
            <a:srgbClr val="FFFFFF">
              <a:alpha val="74902"/>
            </a:srgb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>
                <a:solidFill>
                  <a:schemeClr val="tx1"/>
                </a:solidFill>
              </a:rPr>
              <a:t>           </a:t>
            </a:r>
            <a:endParaRPr lang="hu-HU" dirty="0">
              <a:solidFill>
                <a:schemeClr val="tx1"/>
              </a:solidFill>
            </a:endParaRPr>
          </a:p>
        </p:txBody>
      </p:sp>
      <p:sp>
        <p:nvSpPr>
          <p:cNvPr id="19" name="Cím 1"/>
          <p:cNvSpPr txBox="1">
            <a:spLocks/>
          </p:cNvSpPr>
          <p:nvPr/>
        </p:nvSpPr>
        <p:spPr>
          <a:xfrm>
            <a:off x="4644008" y="3275692"/>
            <a:ext cx="1710037" cy="344710"/>
          </a:xfrm>
          <a:prstGeom prst="rect">
            <a:avLst/>
          </a:prstGeom>
          <a:solidFill>
            <a:srgbClr val="FFFFFF">
              <a:alpha val="74902"/>
            </a:srgbClr>
          </a:solidFill>
          <a:ln w="38100">
            <a:solidFill>
              <a:schemeClr val="bg1"/>
            </a:solidFill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+mj-lt"/>
                <a:ea typeface="+mj-ea"/>
                <a:cs typeface="+mj-cs"/>
              </a:rPr>
              <a:t>CSAK PIHEN</a:t>
            </a:r>
          </a:p>
        </p:txBody>
      </p:sp>
      <p:cxnSp>
        <p:nvCxnSpPr>
          <p:cNvPr id="20" name="Egyenes összekötő 19"/>
          <p:cNvCxnSpPr/>
          <p:nvPr/>
        </p:nvCxnSpPr>
        <p:spPr>
          <a:xfrm>
            <a:off x="4644008" y="1988840"/>
            <a:ext cx="0" cy="1656184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1" animBg="1"/>
      <p:bldP spid="15" grpId="0" animBg="1"/>
      <p:bldP spid="16" grpId="0" animBg="1"/>
      <p:bldP spid="18" grpId="0" animBg="1"/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Cím 1"/>
          <p:cNvSpPr>
            <a:spLocks noGrp="1"/>
          </p:cNvSpPr>
          <p:nvPr>
            <p:ph type="ctrTitle"/>
          </p:nvPr>
        </p:nvSpPr>
        <p:spPr>
          <a:xfrm>
            <a:off x="2915816" y="1477233"/>
            <a:ext cx="1584176" cy="1015663"/>
          </a:xfrm>
        </p:spPr>
        <p:txBody>
          <a:bodyPr wrap="square" lIns="0" tIns="0" rIns="0" bIns="0" anchor="t">
            <a:spAutoFit/>
          </a:bodyPr>
          <a:lstStyle/>
          <a:p>
            <a:pPr algn="l" defTabSz="912813"/>
            <a:r>
              <a:rPr lang="hu-HU" sz="2200" b="1" dirty="0" smtClean="0"/>
              <a:t>4 m </a:t>
            </a:r>
            <a:r>
              <a:rPr lang="hu-HU" sz="2200" dirty="0" smtClean="0"/>
              <a:t>(150°)</a:t>
            </a:r>
            <a:r>
              <a:rPr lang="hu-HU" sz="2200" b="1" dirty="0" smtClean="0"/>
              <a:t/>
            </a:r>
            <a:br>
              <a:rPr lang="hu-HU" sz="2200" b="1" dirty="0" smtClean="0"/>
            </a:br>
            <a:r>
              <a:rPr lang="hu-HU" sz="2200" b="1" dirty="0" smtClean="0">
                <a:solidFill>
                  <a:srgbClr val="5C991F"/>
                </a:solidFill>
              </a:rPr>
              <a:t>143 dB </a:t>
            </a:r>
            <a:r>
              <a:rPr lang="hu-HU" sz="2200" dirty="0" err="1" smtClean="0">
                <a:solidFill>
                  <a:srgbClr val="5C991F"/>
                </a:solidFill>
              </a:rPr>
              <a:t>L</a:t>
            </a:r>
            <a:r>
              <a:rPr lang="hu-HU" sz="2200" baseline="-25000" dirty="0" err="1" smtClean="0">
                <a:solidFill>
                  <a:srgbClr val="5C991F"/>
                </a:solidFill>
              </a:rPr>
              <a:t>Aeq</a:t>
            </a:r>
            <a:r>
              <a:rPr lang="hu-HU" sz="2200" b="1" dirty="0" smtClean="0">
                <a:solidFill>
                  <a:srgbClr val="5C991F"/>
                </a:solidFill>
              </a:rPr>
              <a:t/>
            </a:r>
            <a:br>
              <a:rPr lang="hu-HU" sz="2200" b="1" dirty="0" smtClean="0">
                <a:solidFill>
                  <a:srgbClr val="5C991F"/>
                </a:solidFill>
              </a:rPr>
            </a:br>
            <a:r>
              <a:rPr lang="hu-HU" sz="2200" b="1" dirty="0" smtClean="0">
                <a:solidFill>
                  <a:srgbClr val="FF5719"/>
                </a:solidFill>
              </a:rPr>
              <a:t>180 dB </a:t>
            </a:r>
            <a:r>
              <a:rPr lang="hu-HU" sz="2200" dirty="0" err="1" smtClean="0">
                <a:solidFill>
                  <a:srgbClr val="FF5719"/>
                </a:solidFill>
              </a:rPr>
              <a:t>L</a:t>
            </a:r>
            <a:r>
              <a:rPr lang="hu-HU" sz="2200" baseline="-25000" dirty="0" err="1" smtClean="0">
                <a:solidFill>
                  <a:srgbClr val="FF5719"/>
                </a:solidFill>
              </a:rPr>
              <a:t>Cpeak</a:t>
            </a:r>
            <a:endParaRPr lang="hu-HU" sz="2200" dirty="0" smtClean="0">
              <a:solidFill>
                <a:srgbClr val="FF5719"/>
              </a:solidFill>
            </a:endParaRPr>
          </a:p>
        </p:txBody>
      </p:sp>
      <p:sp>
        <p:nvSpPr>
          <p:cNvPr id="7" name="Téglalap 6"/>
          <p:cNvSpPr/>
          <p:nvPr/>
        </p:nvSpPr>
        <p:spPr>
          <a:xfrm>
            <a:off x="323528" y="260648"/>
            <a:ext cx="8496944" cy="63367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10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740352" y="232128"/>
            <a:ext cx="1177102" cy="820608"/>
          </a:xfrm>
          <a:prstGeom prst="rect">
            <a:avLst/>
          </a:prstGeom>
          <a:noFill/>
        </p:spPr>
      </p:pic>
      <p:pic>
        <p:nvPicPr>
          <p:cNvPr id="1026" name="Picture 2" descr="D:\Miki\Tudásbázis\Szakmai anyagok\Prezentációk\OPAKFI Zajvédelmi Szeminárium 2013\180 dBC\Diák\D20 felülről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6200000">
            <a:off x="1248612" y="2176989"/>
            <a:ext cx="703224" cy="2487166"/>
          </a:xfrm>
          <a:prstGeom prst="rect">
            <a:avLst/>
          </a:prstGeom>
          <a:noFill/>
        </p:spPr>
      </p:pic>
      <p:sp>
        <p:nvSpPr>
          <p:cNvPr id="11" name="Cím 1"/>
          <p:cNvSpPr txBox="1">
            <a:spLocks/>
          </p:cNvSpPr>
          <p:nvPr/>
        </p:nvSpPr>
        <p:spPr>
          <a:xfrm>
            <a:off x="5004048" y="1477233"/>
            <a:ext cx="1584176" cy="101566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spcBef>
                <a:spcPct val="0"/>
              </a:spcBef>
            </a:pP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10 m 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</a:t>
            </a:r>
            <a:r>
              <a:rPr lang="hu-HU" sz="2200" dirty="0" smtClean="0"/>
              <a:t>180°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134 dB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</a:t>
            </a:r>
            <a:r>
              <a:rPr kumimoji="0" lang="hu-HU" sz="2200" b="0" i="0" u="none" strike="noStrike" kern="1200" cap="none" spc="0" normalizeH="0" baseline="-25000" noProof="0" dirty="0" err="1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Aeq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171 dB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</a:t>
            </a:r>
            <a:r>
              <a:rPr kumimoji="0" lang="hu-HU" sz="2200" b="0" i="0" u="none" strike="noStrike" kern="1200" cap="none" spc="0" normalizeH="0" baseline="-25000" noProof="0" dirty="0" err="1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Cpeak</a:t>
            </a:r>
            <a:endParaRPr kumimoji="0" lang="hu-HU" sz="2200" b="0" i="0" u="none" strike="noStrike" kern="1200" cap="none" spc="0" normalizeH="0" baseline="0" noProof="0" dirty="0" smtClean="0">
              <a:ln>
                <a:noFill/>
              </a:ln>
              <a:solidFill>
                <a:srgbClr val="FF571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>
            <a:off x="1115616" y="5373216"/>
            <a:ext cx="1584176" cy="101566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spcBef>
                <a:spcPct val="0"/>
              </a:spcBef>
            </a:pP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30 m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(</a:t>
            </a:r>
            <a:r>
              <a:rPr lang="hu-HU" sz="2200" dirty="0" smtClean="0"/>
              <a:t>90°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126 dB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</a:t>
            </a:r>
            <a:r>
              <a:rPr kumimoji="0" lang="hu-HU" sz="2200" b="0" i="0" u="none" strike="noStrike" kern="1200" cap="none" spc="0" normalizeH="0" baseline="-25000" noProof="0" dirty="0" err="1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Aeq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164 dB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</a:t>
            </a:r>
            <a:r>
              <a:rPr kumimoji="0" lang="hu-HU" sz="2200" b="0" i="0" u="none" strike="noStrike" kern="1200" cap="none" spc="0" normalizeH="0" baseline="-25000" noProof="0" dirty="0" err="1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Cpeak</a:t>
            </a:r>
            <a:endParaRPr kumimoji="0" lang="hu-HU" sz="2200" b="0" i="0" u="none" strike="noStrike" kern="1200" cap="none" spc="0" normalizeH="0" baseline="0" noProof="0" dirty="0" smtClean="0">
              <a:ln>
                <a:noFill/>
              </a:ln>
              <a:solidFill>
                <a:srgbClr val="FF571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Cím 1"/>
          <p:cNvSpPr txBox="1">
            <a:spLocks/>
          </p:cNvSpPr>
          <p:nvPr/>
        </p:nvSpPr>
        <p:spPr>
          <a:xfrm>
            <a:off x="7092281" y="1477233"/>
            <a:ext cx="1584175" cy="1015663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lvl="0" defTabSz="912813">
              <a:spcBef>
                <a:spcPct val="0"/>
              </a:spcBef>
            </a:pP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50 m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(</a:t>
            </a:r>
            <a:r>
              <a:rPr lang="hu-HU" sz="2200" dirty="0" smtClean="0"/>
              <a:t>180°</a:t>
            </a:r>
            <a:r>
              <a:rPr kumimoji="0" lang="hu-HU" sz="2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)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113 dB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</a:t>
            </a:r>
            <a:r>
              <a:rPr kumimoji="0" lang="hu-HU" sz="2200" b="0" i="0" u="none" strike="noStrike" kern="1200" cap="none" spc="0" normalizeH="0" baseline="-25000" noProof="0" dirty="0" err="1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Aeq</a:t>
            </a: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C991F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u-HU" sz="2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152 dB </a:t>
            </a:r>
            <a:r>
              <a:rPr kumimoji="0" lang="hu-HU" sz="22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</a:t>
            </a:r>
            <a:r>
              <a:rPr kumimoji="0" lang="hu-HU" sz="2200" b="0" i="0" u="none" strike="noStrike" kern="1200" cap="none" spc="0" normalizeH="0" baseline="-25000" noProof="0" dirty="0" err="1" smtClean="0">
                <a:ln>
                  <a:noFill/>
                </a:ln>
                <a:solidFill>
                  <a:srgbClr val="FF5719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Cpeak</a:t>
            </a:r>
            <a:endParaRPr kumimoji="0" lang="hu-HU" sz="2200" b="0" i="0" u="none" strike="noStrike" kern="1200" cap="none" spc="0" normalizeH="0" baseline="0" noProof="0" dirty="0" smtClean="0">
              <a:ln>
                <a:noFill/>
              </a:ln>
              <a:solidFill>
                <a:srgbClr val="FF5719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17" name="Csoportba foglalás 16"/>
          <p:cNvGrpSpPr/>
          <p:nvPr/>
        </p:nvGrpSpPr>
        <p:grpSpPr>
          <a:xfrm>
            <a:off x="2267744" y="2708920"/>
            <a:ext cx="288032" cy="288032"/>
            <a:chOff x="3635896" y="3068960"/>
            <a:chExt cx="360040" cy="360040"/>
          </a:xfrm>
        </p:grpSpPr>
        <p:sp>
          <p:nvSpPr>
            <p:cNvPr id="14" name="Ellipszis 13"/>
            <p:cNvSpPr/>
            <p:nvPr/>
          </p:nvSpPr>
          <p:spPr>
            <a:xfrm>
              <a:off x="3635896" y="3068960"/>
              <a:ext cx="360040" cy="360040"/>
            </a:xfrm>
            <a:prstGeom prst="ellipse">
              <a:avLst/>
            </a:prstGeom>
            <a:solidFill>
              <a:schemeClr val="tx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5" name="Kör 14"/>
            <p:cNvSpPr/>
            <p:nvPr/>
          </p:nvSpPr>
          <p:spPr>
            <a:xfrm>
              <a:off x="3635896" y="3068960"/>
              <a:ext cx="360040" cy="360040"/>
            </a:xfrm>
            <a:prstGeom prst="pie">
              <a:avLst>
                <a:gd name="adj1" fmla="val 10918645"/>
                <a:gd name="adj2" fmla="val 162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tx1"/>
                </a:solidFill>
              </a:endParaRPr>
            </a:p>
          </p:txBody>
        </p:sp>
        <p:sp>
          <p:nvSpPr>
            <p:cNvPr id="16" name="Kör 15"/>
            <p:cNvSpPr/>
            <p:nvPr/>
          </p:nvSpPr>
          <p:spPr>
            <a:xfrm rot="10800000">
              <a:off x="3635896" y="3068960"/>
              <a:ext cx="360040" cy="360040"/>
            </a:xfrm>
            <a:prstGeom prst="pie">
              <a:avLst>
                <a:gd name="adj1" fmla="val 10918645"/>
                <a:gd name="adj2" fmla="val 162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tx1"/>
                </a:solidFill>
              </a:endParaRPr>
            </a:p>
          </p:txBody>
        </p:sp>
      </p:grpSp>
      <p:grpSp>
        <p:nvGrpSpPr>
          <p:cNvPr id="18" name="Csoportba foglalás 17"/>
          <p:cNvGrpSpPr/>
          <p:nvPr/>
        </p:nvGrpSpPr>
        <p:grpSpPr>
          <a:xfrm>
            <a:off x="4067944" y="3284984"/>
            <a:ext cx="288032" cy="288032"/>
            <a:chOff x="3635896" y="3068960"/>
            <a:chExt cx="360040" cy="360040"/>
          </a:xfrm>
        </p:grpSpPr>
        <p:sp>
          <p:nvSpPr>
            <p:cNvPr id="19" name="Ellipszis 18"/>
            <p:cNvSpPr/>
            <p:nvPr/>
          </p:nvSpPr>
          <p:spPr>
            <a:xfrm>
              <a:off x="3635896" y="3068960"/>
              <a:ext cx="360040" cy="360040"/>
            </a:xfrm>
            <a:prstGeom prst="ellipse">
              <a:avLst/>
            </a:prstGeom>
            <a:solidFill>
              <a:schemeClr val="tx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0" name="Kör 19"/>
            <p:cNvSpPr/>
            <p:nvPr/>
          </p:nvSpPr>
          <p:spPr>
            <a:xfrm>
              <a:off x="3635896" y="3068960"/>
              <a:ext cx="360040" cy="360040"/>
            </a:xfrm>
            <a:prstGeom prst="pie">
              <a:avLst>
                <a:gd name="adj1" fmla="val 10918645"/>
                <a:gd name="adj2" fmla="val 162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tx1"/>
                </a:solidFill>
              </a:endParaRPr>
            </a:p>
          </p:txBody>
        </p:sp>
        <p:sp>
          <p:nvSpPr>
            <p:cNvPr id="21" name="Kör 20"/>
            <p:cNvSpPr/>
            <p:nvPr/>
          </p:nvSpPr>
          <p:spPr>
            <a:xfrm rot="10800000">
              <a:off x="3635896" y="3068960"/>
              <a:ext cx="360040" cy="360040"/>
            </a:xfrm>
            <a:prstGeom prst="pie">
              <a:avLst>
                <a:gd name="adj1" fmla="val 10918645"/>
                <a:gd name="adj2" fmla="val 162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Csoportba foglalás 21"/>
          <p:cNvGrpSpPr/>
          <p:nvPr/>
        </p:nvGrpSpPr>
        <p:grpSpPr>
          <a:xfrm>
            <a:off x="539552" y="5229200"/>
            <a:ext cx="288032" cy="288032"/>
            <a:chOff x="3635896" y="3068960"/>
            <a:chExt cx="360040" cy="360040"/>
          </a:xfrm>
        </p:grpSpPr>
        <p:sp>
          <p:nvSpPr>
            <p:cNvPr id="23" name="Ellipszis 22"/>
            <p:cNvSpPr/>
            <p:nvPr/>
          </p:nvSpPr>
          <p:spPr>
            <a:xfrm>
              <a:off x="3635896" y="3068960"/>
              <a:ext cx="360040" cy="360040"/>
            </a:xfrm>
            <a:prstGeom prst="ellipse">
              <a:avLst/>
            </a:prstGeom>
            <a:solidFill>
              <a:schemeClr val="tx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4" name="Kör 23"/>
            <p:cNvSpPr/>
            <p:nvPr/>
          </p:nvSpPr>
          <p:spPr>
            <a:xfrm>
              <a:off x="3635896" y="3068960"/>
              <a:ext cx="360040" cy="360040"/>
            </a:xfrm>
            <a:prstGeom prst="pie">
              <a:avLst>
                <a:gd name="adj1" fmla="val 10918645"/>
                <a:gd name="adj2" fmla="val 162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tx1"/>
                </a:solidFill>
              </a:endParaRPr>
            </a:p>
          </p:txBody>
        </p:sp>
        <p:sp>
          <p:nvSpPr>
            <p:cNvPr id="25" name="Kör 24"/>
            <p:cNvSpPr/>
            <p:nvPr/>
          </p:nvSpPr>
          <p:spPr>
            <a:xfrm rot="10800000">
              <a:off x="3635896" y="3068960"/>
              <a:ext cx="360040" cy="360040"/>
            </a:xfrm>
            <a:prstGeom prst="pie">
              <a:avLst>
                <a:gd name="adj1" fmla="val 10918645"/>
                <a:gd name="adj2" fmla="val 162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Csoportba foglalás 25"/>
          <p:cNvGrpSpPr/>
          <p:nvPr/>
        </p:nvGrpSpPr>
        <p:grpSpPr>
          <a:xfrm>
            <a:off x="8388424" y="3284984"/>
            <a:ext cx="288032" cy="288032"/>
            <a:chOff x="3635896" y="3068960"/>
            <a:chExt cx="360040" cy="360040"/>
          </a:xfrm>
        </p:grpSpPr>
        <p:sp>
          <p:nvSpPr>
            <p:cNvPr id="27" name="Ellipszis 26"/>
            <p:cNvSpPr/>
            <p:nvPr/>
          </p:nvSpPr>
          <p:spPr>
            <a:xfrm>
              <a:off x="3635896" y="3068960"/>
              <a:ext cx="360040" cy="360040"/>
            </a:xfrm>
            <a:prstGeom prst="ellipse">
              <a:avLst/>
            </a:prstGeom>
            <a:solidFill>
              <a:schemeClr val="tx1"/>
            </a:solidFill>
            <a:ln w="571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8" name="Kör 27"/>
            <p:cNvSpPr/>
            <p:nvPr/>
          </p:nvSpPr>
          <p:spPr>
            <a:xfrm>
              <a:off x="3635896" y="3068960"/>
              <a:ext cx="360040" cy="360040"/>
            </a:xfrm>
            <a:prstGeom prst="pie">
              <a:avLst>
                <a:gd name="adj1" fmla="val 10918645"/>
                <a:gd name="adj2" fmla="val 162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tx1"/>
                </a:solidFill>
              </a:endParaRPr>
            </a:p>
          </p:txBody>
        </p:sp>
        <p:sp>
          <p:nvSpPr>
            <p:cNvPr id="29" name="Kör 28"/>
            <p:cNvSpPr/>
            <p:nvPr/>
          </p:nvSpPr>
          <p:spPr>
            <a:xfrm rot="10800000">
              <a:off x="3635896" y="3068960"/>
              <a:ext cx="360040" cy="360040"/>
            </a:xfrm>
            <a:prstGeom prst="pie">
              <a:avLst>
                <a:gd name="adj1" fmla="val 10918645"/>
                <a:gd name="adj2" fmla="val 162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tx1"/>
                </a:solidFill>
              </a:endParaRPr>
            </a:p>
          </p:txBody>
        </p:sp>
      </p:grpSp>
      <p:sp>
        <p:nvSpPr>
          <p:cNvPr id="30" name="Cím 1"/>
          <p:cNvSpPr txBox="1">
            <a:spLocks/>
          </p:cNvSpPr>
          <p:nvPr/>
        </p:nvSpPr>
        <p:spPr>
          <a:xfrm>
            <a:off x="587499" y="350366"/>
            <a:ext cx="8232973" cy="84638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pPr marL="0" marR="0" lvl="0" indent="0" algn="l" defTabSz="912813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u-HU" sz="55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Eredmények</a:t>
            </a:r>
            <a:endParaRPr kumimoji="0" lang="hu-H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1" name="Téglalap 30"/>
          <p:cNvSpPr/>
          <p:nvPr/>
        </p:nvSpPr>
        <p:spPr>
          <a:xfrm>
            <a:off x="323528" y="1268760"/>
            <a:ext cx="8496944" cy="53285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4" name="Téglalap 33"/>
          <p:cNvSpPr/>
          <p:nvPr/>
        </p:nvSpPr>
        <p:spPr>
          <a:xfrm>
            <a:off x="2843808" y="1412776"/>
            <a:ext cx="1656184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5" name="Téglalap 34"/>
          <p:cNvSpPr/>
          <p:nvPr/>
        </p:nvSpPr>
        <p:spPr>
          <a:xfrm>
            <a:off x="4932039" y="1412776"/>
            <a:ext cx="1656184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6" name="Téglalap 35"/>
          <p:cNvSpPr/>
          <p:nvPr/>
        </p:nvSpPr>
        <p:spPr>
          <a:xfrm>
            <a:off x="7020273" y="1412776"/>
            <a:ext cx="1656184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7" name="Téglalap 36"/>
          <p:cNvSpPr/>
          <p:nvPr/>
        </p:nvSpPr>
        <p:spPr>
          <a:xfrm>
            <a:off x="1043607" y="5301208"/>
            <a:ext cx="1656184" cy="11521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aphicFrame>
        <p:nvGraphicFramePr>
          <p:cNvPr id="51" name="Diagram 50"/>
          <p:cNvGraphicFramePr/>
          <p:nvPr/>
        </p:nvGraphicFramePr>
        <p:xfrm>
          <a:off x="3491880" y="4221088"/>
          <a:ext cx="5472608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7" grpId="0" animBg="1"/>
      <p:bldP spid="11" grpId="0"/>
      <p:bldP spid="12" grpId="0"/>
      <p:bldP spid="13" grpId="0"/>
      <p:bldP spid="30" grpId="0"/>
      <p:bldP spid="31" grpId="0" animBg="1"/>
      <p:bldP spid="34" grpId="0" animBg="1"/>
      <p:bldP spid="35" grpId="0" animBg="1"/>
      <p:bldP spid="36" grpId="0" animBg="1"/>
      <p:bldP spid="37" grpId="0" animBg="1"/>
      <p:bldGraphic spid="51" grpId="1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randomBa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 txBox="1">
            <a:spLocks/>
          </p:cNvSpPr>
          <p:nvPr/>
        </p:nvSpPr>
        <p:spPr>
          <a:xfrm>
            <a:off x="611559" y="653201"/>
            <a:ext cx="7992889" cy="36933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>
              <a:defRPr/>
            </a:pPr>
            <a:r>
              <a:rPr lang="hu-HU" sz="6000" b="1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Robbanás?</a:t>
            </a:r>
          </a:p>
          <a:p>
            <a:pPr algn="r">
              <a:defRPr/>
            </a:pPr>
            <a:r>
              <a:rPr lang="hu-HU" sz="6000" b="1" dirty="0" smtClean="0">
                <a:solidFill>
                  <a:srgbClr val="24260D"/>
                </a:solidFill>
                <a:latin typeface="+mj-lt"/>
                <a:ea typeface="+mj-ea"/>
                <a:cs typeface="+mj-cs"/>
              </a:rPr>
              <a:t>Nyomáshullám?</a:t>
            </a:r>
          </a:p>
          <a:p>
            <a:pPr algn="r">
              <a:defRPr/>
            </a:pPr>
            <a:r>
              <a:rPr lang="hu-HU" sz="6000" b="1" dirty="0" smtClean="0">
                <a:solidFill>
                  <a:srgbClr val="54591F"/>
                </a:solidFill>
                <a:latin typeface="+mj-lt"/>
                <a:ea typeface="+mj-ea"/>
                <a:cs typeface="+mj-cs"/>
              </a:rPr>
              <a:t>Lökéshullám?</a:t>
            </a:r>
          </a:p>
          <a:p>
            <a:pPr algn="r">
              <a:defRPr/>
            </a:pPr>
            <a:r>
              <a:rPr lang="hu-HU" sz="6000" b="1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Hanghullám?</a:t>
            </a:r>
          </a:p>
        </p:txBody>
      </p:sp>
    </p:spTree>
  </p:cSld>
  <p:clrMapOvr>
    <a:masterClrMapping/>
  </p:clrMapOvr>
  <p:transition spd="slow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push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Szabadkézi sokszög 32"/>
          <p:cNvSpPr/>
          <p:nvPr/>
        </p:nvSpPr>
        <p:spPr>
          <a:xfrm>
            <a:off x="1956580" y="5268844"/>
            <a:ext cx="2477477" cy="824452"/>
          </a:xfrm>
          <a:custGeom>
            <a:avLst/>
            <a:gdLst>
              <a:gd name="connsiteX0" fmla="*/ 1297354 w 2477477"/>
              <a:gd name="connsiteY0" fmla="*/ 132861 h 824452"/>
              <a:gd name="connsiteX1" fmla="*/ 781539 w 2477477"/>
              <a:gd name="connsiteY1" fmla="*/ 140677 h 824452"/>
              <a:gd name="connsiteX2" fmla="*/ 640862 w 2477477"/>
              <a:gd name="connsiteY2" fmla="*/ 148492 h 824452"/>
              <a:gd name="connsiteX3" fmla="*/ 617416 w 2477477"/>
              <a:gd name="connsiteY3" fmla="*/ 156307 h 824452"/>
              <a:gd name="connsiteX4" fmla="*/ 531446 w 2477477"/>
              <a:gd name="connsiteY4" fmla="*/ 179754 h 824452"/>
              <a:gd name="connsiteX5" fmla="*/ 382954 w 2477477"/>
              <a:gd name="connsiteY5" fmla="*/ 211015 h 824452"/>
              <a:gd name="connsiteX6" fmla="*/ 296985 w 2477477"/>
              <a:gd name="connsiteY6" fmla="*/ 242277 h 824452"/>
              <a:gd name="connsiteX7" fmla="*/ 242277 w 2477477"/>
              <a:gd name="connsiteY7" fmla="*/ 257907 h 824452"/>
              <a:gd name="connsiteX8" fmla="*/ 140677 w 2477477"/>
              <a:gd name="connsiteY8" fmla="*/ 289169 h 824452"/>
              <a:gd name="connsiteX9" fmla="*/ 109416 w 2477477"/>
              <a:gd name="connsiteY9" fmla="*/ 304800 h 824452"/>
              <a:gd name="connsiteX10" fmla="*/ 85970 w 2477477"/>
              <a:gd name="connsiteY10" fmla="*/ 312615 h 824452"/>
              <a:gd name="connsiteX11" fmla="*/ 62523 w 2477477"/>
              <a:gd name="connsiteY11" fmla="*/ 328246 h 824452"/>
              <a:gd name="connsiteX12" fmla="*/ 0 w 2477477"/>
              <a:gd name="connsiteY12" fmla="*/ 398584 h 824452"/>
              <a:gd name="connsiteX13" fmla="*/ 46893 w 2477477"/>
              <a:gd name="connsiteY13" fmla="*/ 586154 h 824452"/>
              <a:gd name="connsiteX14" fmla="*/ 93785 w 2477477"/>
              <a:gd name="connsiteY14" fmla="*/ 617415 h 824452"/>
              <a:gd name="connsiteX15" fmla="*/ 140677 w 2477477"/>
              <a:gd name="connsiteY15" fmla="*/ 648677 h 824452"/>
              <a:gd name="connsiteX16" fmla="*/ 203200 w 2477477"/>
              <a:gd name="connsiteY16" fmla="*/ 679938 h 824452"/>
              <a:gd name="connsiteX17" fmla="*/ 234462 w 2477477"/>
              <a:gd name="connsiteY17" fmla="*/ 703384 h 824452"/>
              <a:gd name="connsiteX18" fmla="*/ 289170 w 2477477"/>
              <a:gd name="connsiteY18" fmla="*/ 719015 h 824452"/>
              <a:gd name="connsiteX19" fmla="*/ 312616 w 2477477"/>
              <a:gd name="connsiteY19" fmla="*/ 726831 h 824452"/>
              <a:gd name="connsiteX20" fmla="*/ 382954 w 2477477"/>
              <a:gd name="connsiteY20" fmla="*/ 742461 h 824452"/>
              <a:gd name="connsiteX21" fmla="*/ 437662 w 2477477"/>
              <a:gd name="connsiteY21" fmla="*/ 758092 h 824452"/>
              <a:gd name="connsiteX22" fmla="*/ 515816 w 2477477"/>
              <a:gd name="connsiteY22" fmla="*/ 773723 h 824452"/>
              <a:gd name="connsiteX23" fmla="*/ 617416 w 2477477"/>
              <a:gd name="connsiteY23" fmla="*/ 797169 h 824452"/>
              <a:gd name="connsiteX24" fmla="*/ 781539 w 2477477"/>
              <a:gd name="connsiteY24" fmla="*/ 804984 h 824452"/>
              <a:gd name="connsiteX25" fmla="*/ 1070708 w 2477477"/>
              <a:gd name="connsiteY25" fmla="*/ 820615 h 824452"/>
              <a:gd name="connsiteX26" fmla="*/ 1617785 w 2477477"/>
              <a:gd name="connsiteY26" fmla="*/ 812800 h 824452"/>
              <a:gd name="connsiteX27" fmla="*/ 1742831 w 2477477"/>
              <a:gd name="connsiteY27" fmla="*/ 804984 h 824452"/>
              <a:gd name="connsiteX28" fmla="*/ 1867877 w 2477477"/>
              <a:gd name="connsiteY28" fmla="*/ 781538 h 824452"/>
              <a:gd name="connsiteX29" fmla="*/ 1899139 w 2477477"/>
              <a:gd name="connsiteY29" fmla="*/ 773723 h 824452"/>
              <a:gd name="connsiteX30" fmla="*/ 2024185 w 2477477"/>
              <a:gd name="connsiteY30" fmla="*/ 758092 h 824452"/>
              <a:gd name="connsiteX31" fmla="*/ 2110154 w 2477477"/>
              <a:gd name="connsiteY31" fmla="*/ 742461 h 824452"/>
              <a:gd name="connsiteX32" fmla="*/ 2141416 w 2477477"/>
              <a:gd name="connsiteY32" fmla="*/ 734646 h 824452"/>
              <a:gd name="connsiteX33" fmla="*/ 2211754 w 2477477"/>
              <a:gd name="connsiteY33" fmla="*/ 726831 h 824452"/>
              <a:gd name="connsiteX34" fmla="*/ 2250831 w 2477477"/>
              <a:gd name="connsiteY34" fmla="*/ 711200 h 824452"/>
              <a:gd name="connsiteX35" fmla="*/ 2321170 w 2477477"/>
              <a:gd name="connsiteY35" fmla="*/ 679938 h 824452"/>
              <a:gd name="connsiteX36" fmla="*/ 2375877 w 2477477"/>
              <a:gd name="connsiteY36" fmla="*/ 640861 h 824452"/>
              <a:gd name="connsiteX37" fmla="*/ 2422770 w 2477477"/>
              <a:gd name="connsiteY37" fmla="*/ 586154 h 824452"/>
              <a:gd name="connsiteX38" fmla="*/ 2454031 w 2477477"/>
              <a:gd name="connsiteY38" fmla="*/ 554892 h 824452"/>
              <a:gd name="connsiteX39" fmla="*/ 2461846 w 2477477"/>
              <a:gd name="connsiteY39" fmla="*/ 531446 h 824452"/>
              <a:gd name="connsiteX40" fmla="*/ 2477477 w 2477477"/>
              <a:gd name="connsiteY40" fmla="*/ 468923 h 824452"/>
              <a:gd name="connsiteX41" fmla="*/ 2446216 w 2477477"/>
              <a:gd name="connsiteY41" fmla="*/ 320431 h 824452"/>
              <a:gd name="connsiteX42" fmla="*/ 2407139 w 2477477"/>
              <a:gd name="connsiteY42" fmla="*/ 289169 h 824452"/>
              <a:gd name="connsiteX43" fmla="*/ 2344616 w 2477477"/>
              <a:gd name="connsiteY43" fmla="*/ 226646 h 824452"/>
              <a:gd name="connsiteX44" fmla="*/ 2258646 w 2477477"/>
              <a:gd name="connsiteY44" fmla="*/ 171938 h 824452"/>
              <a:gd name="connsiteX45" fmla="*/ 2172677 w 2477477"/>
              <a:gd name="connsiteY45" fmla="*/ 125046 h 824452"/>
              <a:gd name="connsiteX46" fmla="*/ 2149231 w 2477477"/>
              <a:gd name="connsiteY46" fmla="*/ 117231 h 824452"/>
              <a:gd name="connsiteX47" fmla="*/ 2078893 w 2477477"/>
              <a:gd name="connsiteY47" fmla="*/ 85969 h 824452"/>
              <a:gd name="connsiteX48" fmla="*/ 1914770 w 2477477"/>
              <a:gd name="connsiteY48" fmla="*/ 62523 h 824452"/>
              <a:gd name="connsiteX49" fmla="*/ 1828800 w 2477477"/>
              <a:gd name="connsiteY49" fmla="*/ 46892 h 824452"/>
              <a:gd name="connsiteX50" fmla="*/ 1781908 w 2477477"/>
              <a:gd name="connsiteY50" fmla="*/ 31261 h 824452"/>
              <a:gd name="connsiteX51" fmla="*/ 1727200 w 2477477"/>
              <a:gd name="connsiteY51" fmla="*/ 23446 h 824452"/>
              <a:gd name="connsiteX52" fmla="*/ 1680308 w 2477477"/>
              <a:gd name="connsiteY52" fmla="*/ 15631 h 824452"/>
              <a:gd name="connsiteX53" fmla="*/ 1594339 w 2477477"/>
              <a:gd name="connsiteY53" fmla="*/ 7815 h 824452"/>
              <a:gd name="connsiteX54" fmla="*/ 1524000 w 2477477"/>
              <a:gd name="connsiteY54" fmla="*/ 0 h 824452"/>
              <a:gd name="connsiteX55" fmla="*/ 1234831 w 2477477"/>
              <a:gd name="connsiteY55" fmla="*/ 7815 h 824452"/>
              <a:gd name="connsiteX56" fmla="*/ 1187939 w 2477477"/>
              <a:gd name="connsiteY56" fmla="*/ 23446 h 824452"/>
              <a:gd name="connsiteX57" fmla="*/ 1148862 w 2477477"/>
              <a:gd name="connsiteY57" fmla="*/ 62523 h 824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2477477" h="824452">
                <a:moveTo>
                  <a:pt x="1297354" y="132861"/>
                </a:moveTo>
                <a:lnTo>
                  <a:pt x="781539" y="140677"/>
                </a:lnTo>
                <a:cubicBezTo>
                  <a:pt x="734588" y="141795"/>
                  <a:pt x="687615" y="144040"/>
                  <a:pt x="640862" y="148492"/>
                </a:cubicBezTo>
                <a:cubicBezTo>
                  <a:pt x="632661" y="149273"/>
                  <a:pt x="625408" y="154309"/>
                  <a:pt x="617416" y="156307"/>
                </a:cubicBezTo>
                <a:cubicBezTo>
                  <a:pt x="420847" y="205450"/>
                  <a:pt x="766247" y="112670"/>
                  <a:pt x="531446" y="179754"/>
                </a:cubicBezTo>
                <a:cubicBezTo>
                  <a:pt x="446265" y="204090"/>
                  <a:pt x="495446" y="192266"/>
                  <a:pt x="382954" y="211015"/>
                </a:cubicBezTo>
                <a:cubicBezTo>
                  <a:pt x="342823" y="227067"/>
                  <a:pt x="340457" y="228901"/>
                  <a:pt x="296985" y="242277"/>
                </a:cubicBezTo>
                <a:cubicBezTo>
                  <a:pt x="278858" y="247854"/>
                  <a:pt x="260379" y="252250"/>
                  <a:pt x="242277" y="257907"/>
                </a:cubicBezTo>
                <a:cubicBezTo>
                  <a:pt x="134896" y="291464"/>
                  <a:pt x="207586" y="272443"/>
                  <a:pt x="140677" y="289169"/>
                </a:cubicBezTo>
                <a:cubicBezTo>
                  <a:pt x="130257" y="294379"/>
                  <a:pt x="120124" y="300211"/>
                  <a:pt x="109416" y="304800"/>
                </a:cubicBezTo>
                <a:cubicBezTo>
                  <a:pt x="101844" y="308045"/>
                  <a:pt x="93338" y="308931"/>
                  <a:pt x="85970" y="312615"/>
                </a:cubicBezTo>
                <a:cubicBezTo>
                  <a:pt x="77568" y="316816"/>
                  <a:pt x="69544" y="322006"/>
                  <a:pt x="62523" y="328246"/>
                </a:cubicBezTo>
                <a:cubicBezTo>
                  <a:pt x="18724" y="367178"/>
                  <a:pt x="23756" y="362950"/>
                  <a:pt x="0" y="398584"/>
                </a:cubicBezTo>
                <a:cubicBezTo>
                  <a:pt x="5517" y="433525"/>
                  <a:pt x="3817" y="543078"/>
                  <a:pt x="46893" y="586154"/>
                </a:cubicBezTo>
                <a:cubicBezTo>
                  <a:pt x="60177" y="599437"/>
                  <a:pt x="78154" y="606995"/>
                  <a:pt x="93785" y="617415"/>
                </a:cubicBezTo>
                <a:cubicBezTo>
                  <a:pt x="109416" y="627836"/>
                  <a:pt x="123874" y="640276"/>
                  <a:pt x="140677" y="648677"/>
                </a:cubicBezTo>
                <a:cubicBezTo>
                  <a:pt x="161518" y="659097"/>
                  <a:pt x="184559" y="665958"/>
                  <a:pt x="203200" y="679938"/>
                </a:cubicBezTo>
                <a:cubicBezTo>
                  <a:pt x="213621" y="687753"/>
                  <a:pt x="222604" y="697994"/>
                  <a:pt x="234462" y="703384"/>
                </a:cubicBezTo>
                <a:cubicBezTo>
                  <a:pt x="251728" y="711232"/>
                  <a:pt x="271004" y="713565"/>
                  <a:pt x="289170" y="719015"/>
                </a:cubicBezTo>
                <a:cubicBezTo>
                  <a:pt x="297061" y="721382"/>
                  <a:pt x="304624" y="724833"/>
                  <a:pt x="312616" y="726831"/>
                </a:cubicBezTo>
                <a:cubicBezTo>
                  <a:pt x="335917" y="732656"/>
                  <a:pt x="359653" y="736636"/>
                  <a:pt x="382954" y="742461"/>
                </a:cubicBezTo>
                <a:cubicBezTo>
                  <a:pt x="465002" y="762973"/>
                  <a:pt x="335285" y="736154"/>
                  <a:pt x="437662" y="758092"/>
                </a:cubicBezTo>
                <a:cubicBezTo>
                  <a:pt x="463640" y="763659"/>
                  <a:pt x="489929" y="767749"/>
                  <a:pt x="515816" y="773723"/>
                </a:cubicBezTo>
                <a:cubicBezTo>
                  <a:pt x="581100" y="788788"/>
                  <a:pt x="477540" y="783633"/>
                  <a:pt x="617416" y="797169"/>
                </a:cubicBezTo>
                <a:cubicBezTo>
                  <a:pt x="671931" y="802445"/>
                  <a:pt x="726831" y="802379"/>
                  <a:pt x="781539" y="804984"/>
                </a:cubicBezTo>
                <a:cubicBezTo>
                  <a:pt x="898336" y="824452"/>
                  <a:pt x="862544" y="820615"/>
                  <a:pt x="1070708" y="820615"/>
                </a:cubicBezTo>
                <a:cubicBezTo>
                  <a:pt x="1253086" y="820615"/>
                  <a:pt x="1435426" y="815405"/>
                  <a:pt x="1617785" y="812800"/>
                </a:cubicBezTo>
                <a:cubicBezTo>
                  <a:pt x="1659467" y="810195"/>
                  <a:pt x="1701390" y="810164"/>
                  <a:pt x="1742831" y="804984"/>
                </a:cubicBezTo>
                <a:cubicBezTo>
                  <a:pt x="1784912" y="799724"/>
                  <a:pt x="1826735" y="791823"/>
                  <a:pt x="1867877" y="781538"/>
                </a:cubicBezTo>
                <a:cubicBezTo>
                  <a:pt x="1878298" y="778933"/>
                  <a:pt x="1888516" y="775316"/>
                  <a:pt x="1899139" y="773723"/>
                </a:cubicBezTo>
                <a:cubicBezTo>
                  <a:pt x="1940681" y="767492"/>
                  <a:pt x="1982632" y="764248"/>
                  <a:pt x="2024185" y="758092"/>
                </a:cubicBezTo>
                <a:cubicBezTo>
                  <a:pt x="2052997" y="753824"/>
                  <a:pt x="2081593" y="748173"/>
                  <a:pt x="2110154" y="742461"/>
                </a:cubicBezTo>
                <a:cubicBezTo>
                  <a:pt x="2120687" y="740354"/>
                  <a:pt x="2130800" y="736279"/>
                  <a:pt x="2141416" y="734646"/>
                </a:cubicBezTo>
                <a:cubicBezTo>
                  <a:pt x="2164732" y="731059"/>
                  <a:pt x="2188308" y="729436"/>
                  <a:pt x="2211754" y="726831"/>
                </a:cubicBezTo>
                <a:cubicBezTo>
                  <a:pt x="2224780" y="721621"/>
                  <a:pt x="2238011" y="716898"/>
                  <a:pt x="2250831" y="711200"/>
                </a:cubicBezTo>
                <a:cubicBezTo>
                  <a:pt x="2349403" y="667390"/>
                  <a:pt x="2205334" y="726273"/>
                  <a:pt x="2321170" y="679938"/>
                </a:cubicBezTo>
                <a:cubicBezTo>
                  <a:pt x="2382131" y="618977"/>
                  <a:pt x="2303870" y="692295"/>
                  <a:pt x="2375877" y="640861"/>
                </a:cubicBezTo>
                <a:cubicBezTo>
                  <a:pt x="2398102" y="624985"/>
                  <a:pt x="2404985" y="606480"/>
                  <a:pt x="2422770" y="586154"/>
                </a:cubicBezTo>
                <a:cubicBezTo>
                  <a:pt x="2432474" y="575063"/>
                  <a:pt x="2443611" y="565313"/>
                  <a:pt x="2454031" y="554892"/>
                </a:cubicBezTo>
                <a:cubicBezTo>
                  <a:pt x="2456636" y="547077"/>
                  <a:pt x="2459678" y="539394"/>
                  <a:pt x="2461846" y="531446"/>
                </a:cubicBezTo>
                <a:cubicBezTo>
                  <a:pt x="2467498" y="510721"/>
                  <a:pt x="2477477" y="468923"/>
                  <a:pt x="2477477" y="468923"/>
                </a:cubicBezTo>
                <a:cubicBezTo>
                  <a:pt x="2475482" y="453963"/>
                  <a:pt x="2474991" y="353317"/>
                  <a:pt x="2446216" y="320431"/>
                </a:cubicBezTo>
                <a:cubicBezTo>
                  <a:pt x="2435232" y="307877"/>
                  <a:pt x="2419396" y="300483"/>
                  <a:pt x="2407139" y="289169"/>
                </a:cubicBezTo>
                <a:cubicBezTo>
                  <a:pt x="2385482" y="269178"/>
                  <a:pt x="2368600" y="243777"/>
                  <a:pt x="2344616" y="226646"/>
                </a:cubicBezTo>
                <a:cubicBezTo>
                  <a:pt x="2245882" y="156122"/>
                  <a:pt x="2327912" y="210419"/>
                  <a:pt x="2258646" y="171938"/>
                </a:cubicBezTo>
                <a:cubicBezTo>
                  <a:pt x="2209241" y="144491"/>
                  <a:pt x="2227799" y="149544"/>
                  <a:pt x="2172677" y="125046"/>
                </a:cubicBezTo>
                <a:cubicBezTo>
                  <a:pt x="2165149" y="121700"/>
                  <a:pt x="2156759" y="120577"/>
                  <a:pt x="2149231" y="117231"/>
                </a:cubicBezTo>
                <a:cubicBezTo>
                  <a:pt x="2128943" y="108214"/>
                  <a:pt x="2102903" y="90771"/>
                  <a:pt x="2078893" y="85969"/>
                </a:cubicBezTo>
                <a:cubicBezTo>
                  <a:pt x="2005728" y="71336"/>
                  <a:pt x="1983939" y="70208"/>
                  <a:pt x="1914770" y="62523"/>
                </a:cubicBezTo>
                <a:cubicBezTo>
                  <a:pt x="1850601" y="41132"/>
                  <a:pt x="1952518" y="73403"/>
                  <a:pt x="1828800" y="46892"/>
                </a:cubicBezTo>
                <a:cubicBezTo>
                  <a:pt x="1812690" y="43440"/>
                  <a:pt x="1798219" y="33591"/>
                  <a:pt x="1781908" y="31261"/>
                </a:cubicBezTo>
                <a:lnTo>
                  <a:pt x="1727200" y="23446"/>
                </a:lnTo>
                <a:cubicBezTo>
                  <a:pt x="1711538" y="21037"/>
                  <a:pt x="1696046" y="17483"/>
                  <a:pt x="1680308" y="15631"/>
                </a:cubicBezTo>
                <a:cubicBezTo>
                  <a:pt x="1651731" y="12269"/>
                  <a:pt x="1622971" y="10678"/>
                  <a:pt x="1594339" y="7815"/>
                </a:cubicBezTo>
                <a:cubicBezTo>
                  <a:pt x="1570865" y="5468"/>
                  <a:pt x="1547446" y="2605"/>
                  <a:pt x="1524000" y="0"/>
                </a:cubicBezTo>
                <a:cubicBezTo>
                  <a:pt x="1427610" y="2605"/>
                  <a:pt x="1331022" y="1104"/>
                  <a:pt x="1234831" y="7815"/>
                </a:cubicBezTo>
                <a:cubicBezTo>
                  <a:pt x="1218395" y="8962"/>
                  <a:pt x="1187939" y="23446"/>
                  <a:pt x="1187939" y="23446"/>
                </a:cubicBezTo>
                <a:lnTo>
                  <a:pt x="1148862" y="62523"/>
                </a:ln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lt1"/>
              </a:solidFill>
            </a:endParaRPr>
          </a:p>
        </p:txBody>
      </p:sp>
      <p:sp>
        <p:nvSpPr>
          <p:cNvPr id="37" name="Szabadkézi sokszög 36"/>
          <p:cNvSpPr/>
          <p:nvPr/>
        </p:nvSpPr>
        <p:spPr>
          <a:xfrm>
            <a:off x="3962400" y="5735209"/>
            <a:ext cx="915422" cy="528746"/>
          </a:xfrm>
          <a:custGeom>
            <a:avLst/>
            <a:gdLst>
              <a:gd name="connsiteX0" fmla="*/ 31262 w 915422"/>
              <a:gd name="connsiteY0" fmla="*/ 118514 h 528746"/>
              <a:gd name="connsiteX1" fmla="*/ 0 w 915422"/>
              <a:gd name="connsiteY1" fmla="*/ 126329 h 528746"/>
              <a:gd name="connsiteX2" fmla="*/ 31262 w 915422"/>
              <a:gd name="connsiteY2" fmla="*/ 141960 h 528746"/>
              <a:gd name="connsiteX3" fmla="*/ 85969 w 915422"/>
              <a:gd name="connsiteY3" fmla="*/ 157591 h 528746"/>
              <a:gd name="connsiteX4" fmla="*/ 54708 w 915422"/>
              <a:gd name="connsiteY4" fmla="*/ 220114 h 528746"/>
              <a:gd name="connsiteX5" fmla="*/ 39077 w 915422"/>
              <a:gd name="connsiteY5" fmla="*/ 251376 h 528746"/>
              <a:gd name="connsiteX6" fmla="*/ 31262 w 915422"/>
              <a:gd name="connsiteY6" fmla="*/ 274822 h 528746"/>
              <a:gd name="connsiteX7" fmla="*/ 39077 w 915422"/>
              <a:gd name="connsiteY7" fmla="*/ 298268 h 528746"/>
              <a:gd name="connsiteX8" fmla="*/ 7815 w 915422"/>
              <a:gd name="connsiteY8" fmla="*/ 352976 h 528746"/>
              <a:gd name="connsiteX9" fmla="*/ 15631 w 915422"/>
              <a:gd name="connsiteY9" fmla="*/ 384237 h 528746"/>
              <a:gd name="connsiteX10" fmla="*/ 46892 w 915422"/>
              <a:gd name="connsiteY10" fmla="*/ 392053 h 528746"/>
              <a:gd name="connsiteX11" fmla="*/ 78154 w 915422"/>
              <a:gd name="connsiteY11" fmla="*/ 407683 h 528746"/>
              <a:gd name="connsiteX12" fmla="*/ 78154 w 915422"/>
              <a:gd name="connsiteY12" fmla="*/ 470206 h 528746"/>
              <a:gd name="connsiteX13" fmla="*/ 62523 w 915422"/>
              <a:gd name="connsiteY13" fmla="*/ 517099 h 528746"/>
              <a:gd name="connsiteX14" fmla="*/ 132862 w 915422"/>
              <a:gd name="connsiteY14" fmla="*/ 517099 h 528746"/>
              <a:gd name="connsiteX15" fmla="*/ 179754 w 915422"/>
              <a:gd name="connsiteY15" fmla="*/ 501468 h 528746"/>
              <a:gd name="connsiteX16" fmla="*/ 203200 w 915422"/>
              <a:gd name="connsiteY16" fmla="*/ 485837 h 528746"/>
              <a:gd name="connsiteX17" fmla="*/ 281354 w 915422"/>
              <a:gd name="connsiteY17" fmla="*/ 462391 h 528746"/>
              <a:gd name="connsiteX18" fmla="*/ 304800 w 915422"/>
              <a:gd name="connsiteY18" fmla="*/ 446760 h 528746"/>
              <a:gd name="connsiteX19" fmla="*/ 414215 w 915422"/>
              <a:gd name="connsiteY19" fmla="*/ 431129 h 528746"/>
              <a:gd name="connsiteX20" fmla="*/ 468923 w 915422"/>
              <a:gd name="connsiteY20" fmla="*/ 423314 h 528746"/>
              <a:gd name="connsiteX21" fmla="*/ 562708 w 915422"/>
              <a:gd name="connsiteY21" fmla="*/ 415499 h 528746"/>
              <a:gd name="connsiteX22" fmla="*/ 601785 w 915422"/>
              <a:gd name="connsiteY22" fmla="*/ 407683 h 528746"/>
              <a:gd name="connsiteX23" fmla="*/ 633046 w 915422"/>
              <a:gd name="connsiteY23" fmla="*/ 384237 h 528746"/>
              <a:gd name="connsiteX24" fmla="*/ 664308 w 915422"/>
              <a:gd name="connsiteY24" fmla="*/ 368606 h 528746"/>
              <a:gd name="connsiteX25" fmla="*/ 687754 w 915422"/>
              <a:gd name="connsiteY25" fmla="*/ 352976 h 528746"/>
              <a:gd name="connsiteX26" fmla="*/ 742462 w 915422"/>
              <a:gd name="connsiteY26" fmla="*/ 345160 h 528746"/>
              <a:gd name="connsiteX27" fmla="*/ 828431 w 915422"/>
              <a:gd name="connsiteY27" fmla="*/ 321714 h 528746"/>
              <a:gd name="connsiteX28" fmla="*/ 875323 w 915422"/>
              <a:gd name="connsiteY28" fmla="*/ 313899 h 528746"/>
              <a:gd name="connsiteX29" fmla="*/ 906585 w 915422"/>
              <a:gd name="connsiteY29" fmla="*/ 306083 h 528746"/>
              <a:gd name="connsiteX30" fmla="*/ 914400 w 915422"/>
              <a:gd name="connsiteY30" fmla="*/ 282637 h 528746"/>
              <a:gd name="connsiteX31" fmla="*/ 898769 w 915422"/>
              <a:gd name="connsiteY31" fmla="*/ 243560 h 528746"/>
              <a:gd name="connsiteX32" fmla="*/ 859692 w 915422"/>
              <a:gd name="connsiteY32" fmla="*/ 227929 h 528746"/>
              <a:gd name="connsiteX33" fmla="*/ 820615 w 915422"/>
              <a:gd name="connsiteY33" fmla="*/ 220114 h 528746"/>
              <a:gd name="connsiteX34" fmla="*/ 797169 w 915422"/>
              <a:gd name="connsiteY34" fmla="*/ 212299 h 528746"/>
              <a:gd name="connsiteX35" fmla="*/ 781538 w 915422"/>
              <a:gd name="connsiteY35" fmla="*/ 181037 h 528746"/>
              <a:gd name="connsiteX36" fmla="*/ 789354 w 915422"/>
              <a:gd name="connsiteY36" fmla="*/ 134145 h 528746"/>
              <a:gd name="connsiteX37" fmla="*/ 742462 w 915422"/>
              <a:gd name="connsiteY37" fmla="*/ 118514 h 528746"/>
              <a:gd name="connsiteX38" fmla="*/ 750277 w 915422"/>
              <a:gd name="connsiteY38" fmla="*/ 55991 h 528746"/>
              <a:gd name="connsiteX39" fmla="*/ 750277 w 915422"/>
              <a:gd name="connsiteY39" fmla="*/ 9099 h 528746"/>
              <a:gd name="connsiteX40" fmla="*/ 664308 w 915422"/>
              <a:gd name="connsiteY40" fmla="*/ 1283 h 528746"/>
              <a:gd name="connsiteX41" fmla="*/ 265723 w 915422"/>
              <a:gd name="connsiteY41" fmla="*/ 9099 h 528746"/>
              <a:gd name="connsiteX42" fmla="*/ 187569 w 915422"/>
              <a:gd name="connsiteY42" fmla="*/ 32545 h 528746"/>
              <a:gd name="connsiteX43" fmla="*/ 179754 w 915422"/>
              <a:gd name="connsiteY43" fmla="*/ 55991 h 528746"/>
              <a:gd name="connsiteX44" fmla="*/ 125046 w 915422"/>
              <a:gd name="connsiteY44" fmla="*/ 71622 h 528746"/>
              <a:gd name="connsiteX45" fmla="*/ 78154 w 915422"/>
              <a:gd name="connsiteY45" fmla="*/ 87253 h 528746"/>
              <a:gd name="connsiteX46" fmla="*/ 54708 w 915422"/>
              <a:gd name="connsiteY46" fmla="*/ 95068 h 528746"/>
              <a:gd name="connsiteX47" fmla="*/ 31262 w 915422"/>
              <a:gd name="connsiteY47" fmla="*/ 110699 h 528746"/>
              <a:gd name="connsiteX48" fmla="*/ 31262 w 915422"/>
              <a:gd name="connsiteY48" fmla="*/ 118514 h 5287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915422" h="528746">
                <a:moveTo>
                  <a:pt x="31262" y="118514"/>
                </a:moveTo>
                <a:cubicBezTo>
                  <a:pt x="26052" y="121119"/>
                  <a:pt x="0" y="115588"/>
                  <a:pt x="0" y="126329"/>
                </a:cubicBezTo>
                <a:cubicBezTo>
                  <a:pt x="0" y="137980"/>
                  <a:pt x="20553" y="137370"/>
                  <a:pt x="31262" y="141960"/>
                </a:cubicBezTo>
                <a:cubicBezTo>
                  <a:pt x="46964" y="148689"/>
                  <a:pt x="70098" y="153623"/>
                  <a:pt x="85969" y="157591"/>
                </a:cubicBezTo>
                <a:cubicBezTo>
                  <a:pt x="44823" y="198737"/>
                  <a:pt x="74674" y="160216"/>
                  <a:pt x="54708" y="220114"/>
                </a:cubicBezTo>
                <a:cubicBezTo>
                  <a:pt x="51024" y="231167"/>
                  <a:pt x="43666" y="240667"/>
                  <a:pt x="39077" y="251376"/>
                </a:cubicBezTo>
                <a:cubicBezTo>
                  <a:pt x="35832" y="258948"/>
                  <a:pt x="33867" y="267007"/>
                  <a:pt x="31262" y="274822"/>
                </a:cubicBezTo>
                <a:cubicBezTo>
                  <a:pt x="33867" y="282637"/>
                  <a:pt x="39077" y="290030"/>
                  <a:pt x="39077" y="298268"/>
                </a:cubicBezTo>
                <a:cubicBezTo>
                  <a:pt x="39077" y="318160"/>
                  <a:pt x="17335" y="340283"/>
                  <a:pt x="7815" y="352976"/>
                </a:cubicBezTo>
                <a:cubicBezTo>
                  <a:pt x="10420" y="363396"/>
                  <a:pt x="8036" y="376642"/>
                  <a:pt x="15631" y="384237"/>
                </a:cubicBezTo>
                <a:cubicBezTo>
                  <a:pt x="23226" y="391832"/>
                  <a:pt x="36835" y="388282"/>
                  <a:pt x="46892" y="392053"/>
                </a:cubicBezTo>
                <a:cubicBezTo>
                  <a:pt x="57801" y="396144"/>
                  <a:pt x="67733" y="402473"/>
                  <a:pt x="78154" y="407683"/>
                </a:cubicBezTo>
                <a:cubicBezTo>
                  <a:pt x="89000" y="440221"/>
                  <a:pt x="89471" y="428710"/>
                  <a:pt x="78154" y="470206"/>
                </a:cubicBezTo>
                <a:cubicBezTo>
                  <a:pt x="73819" y="486102"/>
                  <a:pt x="62523" y="517099"/>
                  <a:pt x="62523" y="517099"/>
                </a:cubicBezTo>
                <a:cubicBezTo>
                  <a:pt x="101090" y="526740"/>
                  <a:pt x="90156" y="528746"/>
                  <a:pt x="132862" y="517099"/>
                </a:cubicBezTo>
                <a:cubicBezTo>
                  <a:pt x="148758" y="512764"/>
                  <a:pt x="179754" y="501468"/>
                  <a:pt x="179754" y="501468"/>
                </a:cubicBezTo>
                <a:cubicBezTo>
                  <a:pt x="187569" y="496258"/>
                  <a:pt x="194799" y="490038"/>
                  <a:pt x="203200" y="485837"/>
                </a:cubicBezTo>
                <a:cubicBezTo>
                  <a:pt x="237474" y="468700"/>
                  <a:pt x="244746" y="469712"/>
                  <a:pt x="281354" y="462391"/>
                </a:cubicBezTo>
                <a:cubicBezTo>
                  <a:pt x="289169" y="457181"/>
                  <a:pt x="296399" y="450961"/>
                  <a:pt x="304800" y="446760"/>
                </a:cubicBezTo>
                <a:cubicBezTo>
                  <a:pt x="335195" y="431563"/>
                  <a:pt x="391119" y="433695"/>
                  <a:pt x="414215" y="431129"/>
                </a:cubicBezTo>
                <a:cubicBezTo>
                  <a:pt x="432523" y="429095"/>
                  <a:pt x="450603" y="425242"/>
                  <a:pt x="468923" y="423314"/>
                </a:cubicBezTo>
                <a:cubicBezTo>
                  <a:pt x="500121" y="420030"/>
                  <a:pt x="531446" y="418104"/>
                  <a:pt x="562708" y="415499"/>
                </a:cubicBezTo>
                <a:cubicBezTo>
                  <a:pt x="575734" y="412894"/>
                  <a:pt x="589646" y="413078"/>
                  <a:pt x="601785" y="407683"/>
                </a:cubicBezTo>
                <a:cubicBezTo>
                  <a:pt x="613688" y="402393"/>
                  <a:pt x="622000" y="391140"/>
                  <a:pt x="633046" y="384237"/>
                </a:cubicBezTo>
                <a:cubicBezTo>
                  <a:pt x="642926" y="378062"/>
                  <a:pt x="654192" y="374386"/>
                  <a:pt x="664308" y="368606"/>
                </a:cubicBezTo>
                <a:cubicBezTo>
                  <a:pt x="672463" y="363946"/>
                  <a:pt x="678757" y="355675"/>
                  <a:pt x="687754" y="352976"/>
                </a:cubicBezTo>
                <a:cubicBezTo>
                  <a:pt x="705398" y="347683"/>
                  <a:pt x="724338" y="348455"/>
                  <a:pt x="742462" y="345160"/>
                </a:cubicBezTo>
                <a:cubicBezTo>
                  <a:pt x="764307" y="341188"/>
                  <a:pt x="812511" y="325388"/>
                  <a:pt x="828431" y="321714"/>
                </a:cubicBezTo>
                <a:cubicBezTo>
                  <a:pt x="843871" y="318151"/>
                  <a:pt x="859784" y="317007"/>
                  <a:pt x="875323" y="313899"/>
                </a:cubicBezTo>
                <a:cubicBezTo>
                  <a:pt x="885856" y="311792"/>
                  <a:pt x="896164" y="308688"/>
                  <a:pt x="906585" y="306083"/>
                </a:cubicBezTo>
                <a:cubicBezTo>
                  <a:pt x="909190" y="298268"/>
                  <a:pt x="915422" y="290811"/>
                  <a:pt x="914400" y="282637"/>
                </a:cubicBezTo>
                <a:cubicBezTo>
                  <a:pt x="912660" y="268716"/>
                  <a:pt x="908689" y="253480"/>
                  <a:pt x="898769" y="243560"/>
                </a:cubicBezTo>
                <a:cubicBezTo>
                  <a:pt x="888849" y="233640"/>
                  <a:pt x="873129" y="231960"/>
                  <a:pt x="859692" y="227929"/>
                </a:cubicBezTo>
                <a:cubicBezTo>
                  <a:pt x="846969" y="224112"/>
                  <a:pt x="833502" y="223336"/>
                  <a:pt x="820615" y="220114"/>
                </a:cubicBezTo>
                <a:cubicBezTo>
                  <a:pt x="812623" y="218116"/>
                  <a:pt x="804984" y="214904"/>
                  <a:pt x="797169" y="212299"/>
                </a:cubicBezTo>
                <a:cubicBezTo>
                  <a:pt x="791959" y="201878"/>
                  <a:pt x="782697" y="192630"/>
                  <a:pt x="781538" y="181037"/>
                </a:cubicBezTo>
                <a:cubicBezTo>
                  <a:pt x="779961" y="165269"/>
                  <a:pt x="797752" y="147583"/>
                  <a:pt x="789354" y="134145"/>
                </a:cubicBezTo>
                <a:cubicBezTo>
                  <a:pt x="780622" y="120173"/>
                  <a:pt x="742462" y="118514"/>
                  <a:pt x="742462" y="118514"/>
                </a:cubicBezTo>
                <a:cubicBezTo>
                  <a:pt x="745067" y="97673"/>
                  <a:pt x="746520" y="76655"/>
                  <a:pt x="750277" y="55991"/>
                </a:cubicBezTo>
                <a:cubicBezTo>
                  <a:pt x="751468" y="49441"/>
                  <a:pt x="769926" y="15649"/>
                  <a:pt x="750277" y="9099"/>
                </a:cubicBezTo>
                <a:cubicBezTo>
                  <a:pt x="722979" y="0"/>
                  <a:pt x="692964" y="3888"/>
                  <a:pt x="664308" y="1283"/>
                </a:cubicBezTo>
                <a:lnTo>
                  <a:pt x="265723" y="9099"/>
                </a:lnTo>
                <a:cubicBezTo>
                  <a:pt x="212688" y="10928"/>
                  <a:pt x="220748" y="10425"/>
                  <a:pt x="187569" y="32545"/>
                </a:cubicBezTo>
                <a:cubicBezTo>
                  <a:pt x="184964" y="40360"/>
                  <a:pt x="185579" y="50166"/>
                  <a:pt x="179754" y="55991"/>
                </a:cubicBezTo>
                <a:cubicBezTo>
                  <a:pt x="176003" y="59742"/>
                  <a:pt x="125333" y="71536"/>
                  <a:pt x="125046" y="71622"/>
                </a:cubicBezTo>
                <a:cubicBezTo>
                  <a:pt x="109265" y="76357"/>
                  <a:pt x="93785" y="82043"/>
                  <a:pt x="78154" y="87253"/>
                </a:cubicBezTo>
                <a:lnTo>
                  <a:pt x="54708" y="95068"/>
                </a:lnTo>
                <a:cubicBezTo>
                  <a:pt x="46893" y="100278"/>
                  <a:pt x="38478" y="104686"/>
                  <a:pt x="31262" y="110699"/>
                </a:cubicBezTo>
                <a:cubicBezTo>
                  <a:pt x="22771" y="117775"/>
                  <a:pt x="36472" y="115909"/>
                  <a:pt x="31262" y="118514"/>
                </a:cubicBezTo>
                <a:close/>
              </a:path>
            </a:pathLst>
          </a:custGeom>
          <a:solidFill>
            <a:srgbClr val="FF57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1" name="Szabadkézi sokszög 30"/>
          <p:cNvSpPr/>
          <p:nvPr/>
        </p:nvSpPr>
        <p:spPr>
          <a:xfrm>
            <a:off x="2136334" y="3219071"/>
            <a:ext cx="2000739" cy="665175"/>
          </a:xfrm>
          <a:custGeom>
            <a:avLst/>
            <a:gdLst>
              <a:gd name="connsiteX0" fmla="*/ 1101969 w 2000739"/>
              <a:gd name="connsiteY0" fmla="*/ 8683 h 665175"/>
              <a:gd name="connsiteX1" fmla="*/ 429846 w 2000739"/>
              <a:gd name="connsiteY1" fmla="*/ 16498 h 665175"/>
              <a:gd name="connsiteX2" fmla="*/ 382954 w 2000739"/>
              <a:gd name="connsiteY2" fmla="*/ 24314 h 665175"/>
              <a:gd name="connsiteX3" fmla="*/ 312616 w 2000739"/>
              <a:gd name="connsiteY3" fmla="*/ 32129 h 665175"/>
              <a:gd name="connsiteX4" fmla="*/ 195385 w 2000739"/>
              <a:gd name="connsiteY4" fmla="*/ 47760 h 665175"/>
              <a:gd name="connsiteX5" fmla="*/ 148492 w 2000739"/>
              <a:gd name="connsiteY5" fmla="*/ 55575 h 665175"/>
              <a:gd name="connsiteX6" fmla="*/ 101600 w 2000739"/>
              <a:gd name="connsiteY6" fmla="*/ 79021 h 665175"/>
              <a:gd name="connsiteX7" fmla="*/ 78154 w 2000739"/>
              <a:gd name="connsiteY7" fmla="*/ 94652 h 665175"/>
              <a:gd name="connsiteX8" fmla="*/ 46892 w 2000739"/>
              <a:gd name="connsiteY8" fmla="*/ 102467 h 665175"/>
              <a:gd name="connsiteX9" fmla="*/ 7816 w 2000739"/>
              <a:gd name="connsiteY9" fmla="*/ 149360 h 665175"/>
              <a:gd name="connsiteX10" fmla="*/ 0 w 2000739"/>
              <a:gd name="connsiteY10" fmla="*/ 180621 h 665175"/>
              <a:gd name="connsiteX11" fmla="*/ 7816 w 2000739"/>
              <a:gd name="connsiteY11" fmla="*/ 290037 h 665175"/>
              <a:gd name="connsiteX12" fmla="*/ 39077 w 2000739"/>
              <a:gd name="connsiteY12" fmla="*/ 352560 h 665175"/>
              <a:gd name="connsiteX13" fmla="*/ 117231 w 2000739"/>
              <a:gd name="connsiteY13" fmla="*/ 446344 h 665175"/>
              <a:gd name="connsiteX14" fmla="*/ 148492 w 2000739"/>
              <a:gd name="connsiteY14" fmla="*/ 461975 h 665175"/>
              <a:gd name="connsiteX15" fmla="*/ 211016 w 2000739"/>
              <a:gd name="connsiteY15" fmla="*/ 501052 h 665175"/>
              <a:gd name="connsiteX16" fmla="*/ 281354 w 2000739"/>
              <a:gd name="connsiteY16" fmla="*/ 532314 h 665175"/>
              <a:gd name="connsiteX17" fmla="*/ 320431 w 2000739"/>
              <a:gd name="connsiteY17" fmla="*/ 555760 h 665175"/>
              <a:gd name="connsiteX18" fmla="*/ 390769 w 2000739"/>
              <a:gd name="connsiteY18" fmla="*/ 571391 h 665175"/>
              <a:gd name="connsiteX19" fmla="*/ 422031 w 2000739"/>
              <a:gd name="connsiteY19" fmla="*/ 587021 h 665175"/>
              <a:gd name="connsiteX20" fmla="*/ 547077 w 2000739"/>
              <a:gd name="connsiteY20" fmla="*/ 626098 h 665175"/>
              <a:gd name="connsiteX21" fmla="*/ 633046 w 2000739"/>
              <a:gd name="connsiteY21" fmla="*/ 641729 h 665175"/>
              <a:gd name="connsiteX22" fmla="*/ 711200 w 2000739"/>
              <a:gd name="connsiteY22" fmla="*/ 657360 h 665175"/>
              <a:gd name="connsiteX23" fmla="*/ 1008185 w 2000739"/>
              <a:gd name="connsiteY23" fmla="*/ 665175 h 665175"/>
              <a:gd name="connsiteX24" fmla="*/ 1445846 w 2000739"/>
              <a:gd name="connsiteY24" fmla="*/ 657360 h 665175"/>
              <a:gd name="connsiteX25" fmla="*/ 1524000 w 2000739"/>
              <a:gd name="connsiteY25" fmla="*/ 641729 h 665175"/>
              <a:gd name="connsiteX26" fmla="*/ 1586523 w 2000739"/>
              <a:gd name="connsiteY26" fmla="*/ 633914 h 665175"/>
              <a:gd name="connsiteX27" fmla="*/ 1609969 w 2000739"/>
              <a:gd name="connsiteY27" fmla="*/ 626098 h 665175"/>
              <a:gd name="connsiteX28" fmla="*/ 1649046 w 2000739"/>
              <a:gd name="connsiteY28" fmla="*/ 610467 h 665175"/>
              <a:gd name="connsiteX29" fmla="*/ 1727200 w 2000739"/>
              <a:gd name="connsiteY29" fmla="*/ 594837 h 665175"/>
              <a:gd name="connsiteX30" fmla="*/ 1758462 w 2000739"/>
              <a:gd name="connsiteY30" fmla="*/ 579206 h 665175"/>
              <a:gd name="connsiteX31" fmla="*/ 1797539 w 2000739"/>
              <a:gd name="connsiteY31" fmla="*/ 571391 h 665175"/>
              <a:gd name="connsiteX32" fmla="*/ 1867877 w 2000739"/>
              <a:gd name="connsiteY32" fmla="*/ 532314 h 665175"/>
              <a:gd name="connsiteX33" fmla="*/ 1969477 w 2000739"/>
              <a:gd name="connsiteY33" fmla="*/ 446344 h 665175"/>
              <a:gd name="connsiteX34" fmla="*/ 1985108 w 2000739"/>
              <a:gd name="connsiteY34" fmla="*/ 415083 h 665175"/>
              <a:gd name="connsiteX35" fmla="*/ 1992923 w 2000739"/>
              <a:gd name="connsiteY35" fmla="*/ 376006 h 665175"/>
              <a:gd name="connsiteX36" fmla="*/ 2000739 w 2000739"/>
              <a:gd name="connsiteY36" fmla="*/ 352560 h 665175"/>
              <a:gd name="connsiteX37" fmla="*/ 1977292 w 2000739"/>
              <a:gd name="connsiteY37" fmla="*/ 274406 h 665175"/>
              <a:gd name="connsiteX38" fmla="*/ 1953846 w 2000739"/>
              <a:gd name="connsiteY38" fmla="*/ 243144 h 665175"/>
              <a:gd name="connsiteX39" fmla="*/ 1930400 w 2000739"/>
              <a:gd name="connsiteY39" fmla="*/ 235329 h 665175"/>
              <a:gd name="connsiteX40" fmla="*/ 1867877 w 2000739"/>
              <a:gd name="connsiteY40" fmla="*/ 188437 h 665175"/>
              <a:gd name="connsiteX41" fmla="*/ 1844431 w 2000739"/>
              <a:gd name="connsiteY41" fmla="*/ 172806 h 665175"/>
              <a:gd name="connsiteX42" fmla="*/ 1805354 w 2000739"/>
              <a:gd name="connsiteY42" fmla="*/ 157175 h 665175"/>
              <a:gd name="connsiteX43" fmla="*/ 1774092 w 2000739"/>
              <a:gd name="connsiteY43" fmla="*/ 141544 h 665175"/>
              <a:gd name="connsiteX44" fmla="*/ 1688123 w 2000739"/>
              <a:gd name="connsiteY44" fmla="*/ 125914 h 665175"/>
              <a:gd name="connsiteX45" fmla="*/ 1578708 w 2000739"/>
              <a:gd name="connsiteY45" fmla="*/ 86837 h 665175"/>
              <a:gd name="connsiteX46" fmla="*/ 1555262 w 2000739"/>
              <a:gd name="connsiteY46" fmla="*/ 79021 h 665175"/>
              <a:gd name="connsiteX47" fmla="*/ 1531816 w 2000739"/>
              <a:gd name="connsiteY47" fmla="*/ 63391 h 665175"/>
              <a:gd name="connsiteX48" fmla="*/ 1484923 w 2000739"/>
              <a:gd name="connsiteY48" fmla="*/ 55575 h 665175"/>
              <a:gd name="connsiteX49" fmla="*/ 1422400 w 2000739"/>
              <a:gd name="connsiteY49" fmla="*/ 39944 h 665175"/>
              <a:gd name="connsiteX50" fmla="*/ 1305169 w 2000739"/>
              <a:gd name="connsiteY50" fmla="*/ 24314 h 665175"/>
              <a:gd name="connsiteX51" fmla="*/ 1117600 w 2000739"/>
              <a:gd name="connsiteY51" fmla="*/ 867 h 665175"/>
              <a:gd name="connsiteX52" fmla="*/ 1101969 w 2000739"/>
              <a:gd name="connsiteY52" fmla="*/ 8683 h 665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2000739" h="665175">
                <a:moveTo>
                  <a:pt x="1101969" y="8683"/>
                </a:moveTo>
                <a:cubicBezTo>
                  <a:pt x="987343" y="11288"/>
                  <a:pt x="653849" y="11628"/>
                  <a:pt x="429846" y="16498"/>
                </a:cubicBezTo>
                <a:cubicBezTo>
                  <a:pt x="414003" y="16842"/>
                  <a:pt x="398661" y="22220"/>
                  <a:pt x="382954" y="24314"/>
                </a:cubicBezTo>
                <a:cubicBezTo>
                  <a:pt x="359571" y="27432"/>
                  <a:pt x="336062" y="29524"/>
                  <a:pt x="312616" y="32129"/>
                </a:cubicBezTo>
                <a:cubicBezTo>
                  <a:pt x="246149" y="48745"/>
                  <a:pt x="311578" y="34090"/>
                  <a:pt x="195385" y="47760"/>
                </a:cubicBezTo>
                <a:cubicBezTo>
                  <a:pt x="179647" y="49612"/>
                  <a:pt x="164123" y="52970"/>
                  <a:pt x="148492" y="55575"/>
                </a:cubicBezTo>
                <a:cubicBezTo>
                  <a:pt x="132861" y="63390"/>
                  <a:pt x="116876" y="70534"/>
                  <a:pt x="101600" y="79021"/>
                </a:cubicBezTo>
                <a:cubicBezTo>
                  <a:pt x="93389" y="83583"/>
                  <a:pt x="86787" y="90952"/>
                  <a:pt x="78154" y="94652"/>
                </a:cubicBezTo>
                <a:cubicBezTo>
                  <a:pt x="68281" y="98883"/>
                  <a:pt x="57313" y="99862"/>
                  <a:pt x="46892" y="102467"/>
                </a:cubicBezTo>
                <a:cubicBezTo>
                  <a:pt x="32808" y="116552"/>
                  <a:pt x="15977" y="130318"/>
                  <a:pt x="7816" y="149360"/>
                </a:cubicBezTo>
                <a:cubicBezTo>
                  <a:pt x="3585" y="159233"/>
                  <a:pt x="2605" y="170201"/>
                  <a:pt x="0" y="180621"/>
                </a:cubicBezTo>
                <a:cubicBezTo>
                  <a:pt x="2605" y="217093"/>
                  <a:pt x="3544" y="253723"/>
                  <a:pt x="7816" y="290037"/>
                </a:cubicBezTo>
                <a:cubicBezTo>
                  <a:pt x="10125" y="309666"/>
                  <a:pt x="30402" y="340029"/>
                  <a:pt x="39077" y="352560"/>
                </a:cubicBezTo>
                <a:cubicBezTo>
                  <a:pt x="54280" y="374519"/>
                  <a:pt x="90476" y="426278"/>
                  <a:pt x="117231" y="446344"/>
                </a:cubicBezTo>
                <a:cubicBezTo>
                  <a:pt x="126551" y="453334"/>
                  <a:pt x="138798" y="455512"/>
                  <a:pt x="148492" y="461975"/>
                </a:cubicBezTo>
                <a:cubicBezTo>
                  <a:pt x="212203" y="504450"/>
                  <a:pt x="162755" y="484966"/>
                  <a:pt x="211016" y="501052"/>
                </a:cubicBezTo>
                <a:cubicBezTo>
                  <a:pt x="281955" y="554256"/>
                  <a:pt x="199878" y="499723"/>
                  <a:pt x="281354" y="532314"/>
                </a:cubicBezTo>
                <a:cubicBezTo>
                  <a:pt x="295458" y="537956"/>
                  <a:pt x="306126" y="550651"/>
                  <a:pt x="320431" y="555760"/>
                </a:cubicBezTo>
                <a:cubicBezTo>
                  <a:pt x="343050" y="563838"/>
                  <a:pt x="367323" y="566181"/>
                  <a:pt x="390769" y="571391"/>
                </a:cubicBezTo>
                <a:cubicBezTo>
                  <a:pt x="401190" y="576601"/>
                  <a:pt x="411157" y="582839"/>
                  <a:pt x="422031" y="587021"/>
                </a:cubicBezTo>
                <a:cubicBezTo>
                  <a:pt x="449585" y="597618"/>
                  <a:pt x="515246" y="618140"/>
                  <a:pt x="547077" y="626098"/>
                </a:cubicBezTo>
                <a:cubicBezTo>
                  <a:pt x="574780" y="633024"/>
                  <a:pt x="605156" y="636500"/>
                  <a:pt x="633046" y="641729"/>
                </a:cubicBezTo>
                <a:cubicBezTo>
                  <a:pt x="659158" y="646625"/>
                  <a:pt x="684642" y="656661"/>
                  <a:pt x="711200" y="657360"/>
                </a:cubicBezTo>
                <a:lnTo>
                  <a:pt x="1008185" y="665175"/>
                </a:lnTo>
                <a:cubicBezTo>
                  <a:pt x="1154072" y="662570"/>
                  <a:pt x="1300086" y="663985"/>
                  <a:pt x="1445846" y="657360"/>
                </a:cubicBezTo>
                <a:cubicBezTo>
                  <a:pt x="1472386" y="656154"/>
                  <a:pt x="1497794" y="646097"/>
                  <a:pt x="1524000" y="641729"/>
                </a:cubicBezTo>
                <a:cubicBezTo>
                  <a:pt x="1544717" y="638276"/>
                  <a:pt x="1565682" y="636519"/>
                  <a:pt x="1586523" y="633914"/>
                </a:cubicBezTo>
                <a:cubicBezTo>
                  <a:pt x="1594338" y="631309"/>
                  <a:pt x="1602255" y="628991"/>
                  <a:pt x="1609969" y="626098"/>
                </a:cubicBezTo>
                <a:cubicBezTo>
                  <a:pt x="1623105" y="621172"/>
                  <a:pt x="1635491" y="614082"/>
                  <a:pt x="1649046" y="610467"/>
                </a:cubicBezTo>
                <a:cubicBezTo>
                  <a:pt x="1674716" y="603622"/>
                  <a:pt x="1701149" y="600047"/>
                  <a:pt x="1727200" y="594837"/>
                </a:cubicBezTo>
                <a:cubicBezTo>
                  <a:pt x="1737621" y="589627"/>
                  <a:pt x="1747409" y="582890"/>
                  <a:pt x="1758462" y="579206"/>
                </a:cubicBezTo>
                <a:cubicBezTo>
                  <a:pt x="1771064" y="575005"/>
                  <a:pt x="1785658" y="577332"/>
                  <a:pt x="1797539" y="571391"/>
                </a:cubicBezTo>
                <a:cubicBezTo>
                  <a:pt x="1901961" y="519180"/>
                  <a:pt x="1783758" y="553343"/>
                  <a:pt x="1867877" y="532314"/>
                </a:cubicBezTo>
                <a:cubicBezTo>
                  <a:pt x="1886649" y="517714"/>
                  <a:pt x="1948569" y="474222"/>
                  <a:pt x="1969477" y="446344"/>
                </a:cubicBezTo>
                <a:cubicBezTo>
                  <a:pt x="1976467" y="437024"/>
                  <a:pt x="1979898" y="425503"/>
                  <a:pt x="1985108" y="415083"/>
                </a:cubicBezTo>
                <a:cubicBezTo>
                  <a:pt x="1987713" y="402057"/>
                  <a:pt x="1989701" y="388893"/>
                  <a:pt x="1992923" y="376006"/>
                </a:cubicBezTo>
                <a:cubicBezTo>
                  <a:pt x="1994921" y="368014"/>
                  <a:pt x="2000739" y="360798"/>
                  <a:pt x="2000739" y="352560"/>
                </a:cubicBezTo>
                <a:cubicBezTo>
                  <a:pt x="2000739" y="322104"/>
                  <a:pt x="1992856" y="299308"/>
                  <a:pt x="1977292" y="274406"/>
                </a:cubicBezTo>
                <a:cubicBezTo>
                  <a:pt x="1970388" y="263360"/>
                  <a:pt x="1963853" y="251483"/>
                  <a:pt x="1953846" y="243144"/>
                </a:cubicBezTo>
                <a:cubicBezTo>
                  <a:pt x="1947517" y="237870"/>
                  <a:pt x="1938215" y="237934"/>
                  <a:pt x="1930400" y="235329"/>
                </a:cubicBezTo>
                <a:cubicBezTo>
                  <a:pt x="1893857" y="198786"/>
                  <a:pt x="1919669" y="220807"/>
                  <a:pt x="1867877" y="188437"/>
                </a:cubicBezTo>
                <a:cubicBezTo>
                  <a:pt x="1859912" y="183459"/>
                  <a:pt x="1852832" y="177007"/>
                  <a:pt x="1844431" y="172806"/>
                </a:cubicBezTo>
                <a:cubicBezTo>
                  <a:pt x="1831883" y="166532"/>
                  <a:pt x="1818174" y="162873"/>
                  <a:pt x="1805354" y="157175"/>
                </a:cubicBezTo>
                <a:cubicBezTo>
                  <a:pt x="1794708" y="152443"/>
                  <a:pt x="1785001" y="145635"/>
                  <a:pt x="1774092" y="141544"/>
                </a:cubicBezTo>
                <a:cubicBezTo>
                  <a:pt x="1751416" y="133041"/>
                  <a:pt x="1708091" y="128766"/>
                  <a:pt x="1688123" y="125914"/>
                </a:cubicBezTo>
                <a:cubicBezTo>
                  <a:pt x="1615549" y="89625"/>
                  <a:pt x="1666136" y="110681"/>
                  <a:pt x="1578708" y="86837"/>
                </a:cubicBezTo>
                <a:cubicBezTo>
                  <a:pt x="1570760" y="84669"/>
                  <a:pt x="1562630" y="82705"/>
                  <a:pt x="1555262" y="79021"/>
                </a:cubicBezTo>
                <a:cubicBezTo>
                  <a:pt x="1546861" y="74820"/>
                  <a:pt x="1540727" y="66361"/>
                  <a:pt x="1531816" y="63391"/>
                </a:cubicBezTo>
                <a:cubicBezTo>
                  <a:pt x="1516783" y="58380"/>
                  <a:pt x="1500418" y="58895"/>
                  <a:pt x="1484923" y="55575"/>
                </a:cubicBezTo>
                <a:cubicBezTo>
                  <a:pt x="1463917" y="51074"/>
                  <a:pt x="1443590" y="43476"/>
                  <a:pt x="1422400" y="39944"/>
                </a:cubicBezTo>
                <a:cubicBezTo>
                  <a:pt x="1321383" y="23109"/>
                  <a:pt x="1437192" y="41534"/>
                  <a:pt x="1305169" y="24314"/>
                </a:cubicBezTo>
                <a:cubicBezTo>
                  <a:pt x="1227930" y="14239"/>
                  <a:pt x="1191129" y="5769"/>
                  <a:pt x="1117600" y="867"/>
                </a:cubicBezTo>
                <a:cubicBezTo>
                  <a:pt x="1104603" y="0"/>
                  <a:pt x="1216595" y="6078"/>
                  <a:pt x="1101969" y="8683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6" name="Szabadkézi sokszög 35"/>
          <p:cNvSpPr/>
          <p:nvPr/>
        </p:nvSpPr>
        <p:spPr>
          <a:xfrm>
            <a:off x="3571631" y="3602892"/>
            <a:ext cx="906584" cy="459137"/>
          </a:xfrm>
          <a:custGeom>
            <a:avLst/>
            <a:gdLst>
              <a:gd name="connsiteX0" fmla="*/ 125046 w 906584"/>
              <a:gd name="connsiteY0" fmla="*/ 70339 h 459137"/>
              <a:gd name="connsiteX1" fmla="*/ 62523 w 906584"/>
              <a:gd name="connsiteY1" fmla="*/ 101600 h 459137"/>
              <a:gd name="connsiteX2" fmla="*/ 0 w 906584"/>
              <a:gd name="connsiteY2" fmla="*/ 140677 h 459137"/>
              <a:gd name="connsiteX3" fmla="*/ 23446 w 906584"/>
              <a:gd name="connsiteY3" fmla="*/ 156308 h 459137"/>
              <a:gd name="connsiteX4" fmla="*/ 78154 w 906584"/>
              <a:gd name="connsiteY4" fmla="*/ 164123 h 459137"/>
              <a:gd name="connsiteX5" fmla="*/ 125046 w 906584"/>
              <a:gd name="connsiteY5" fmla="*/ 171939 h 459137"/>
              <a:gd name="connsiteX6" fmla="*/ 93784 w 906584"/>
              <a:gd name="connsiteY6" fmla="*/ 187570 h 459137"/>
              <a:gd name="connsiteX7" fmla="*/ 54707 w 906584"/>
              <a:gd name="connsiteY7" fmla="*/ 226646 h 459137"/>
              <a:gd name="connsiteX8" fmla="*/ 23446 w 906584"/>
              <a:gd name="connsiteY8" fmla="*/ 250093 h 459137"/>
              <a:gd name="connsiteX9" fmla="*/ 31261 w 906584"/>
              <a:gd name="connsiteY9" fmla="*/ 289170 h 459137"/>
              <a:gd name="connsiteX10" fmla="*/ 46892 w 906584"/>
              <a:gd name="connsiteY10" fmla="*/ 351693 h 459137"/>
              <a:gd name="connsiteX11" fmla="*/ 54707 w 906584"/>
              <a:gd name="connsiteY11" fmla="*/ 414216 h 459137"/>
              <a:gd name="connsiteX12" fmla="*/ 78154 w 906584"/>
              <a:gd name="connsiteY12" fmla="*/ 422031 h 459137"/>
              <a:gd name="connsiteX13" fmla="*/ 93784 w 906584"/>
              <a:gd name="connsiteY13" fmla="*/ 445477 h 459137"/>
              <a:gd name="connsiteX14" fmla="*/ 148492 w 906584"/>
              <a:gd name="connsiteY14" fmla="*/ 445477 h 459137"/>
              <a:gd name="connsiteX15" fmla="*/ 211015 w 906584"/>
              <a:gd name="connsiteY15" fmla="*/ 406400 h 459137"/>
              <a:gd name="connsiteX16" fmla="*/ 273538 w 906584"/>
              <a:gd name="connsiteY16" fmla="*/ 382954 h 459137"/>
              <a:gd name="connsiteX17" fmla="*/ 633046 w 906584"/>
              <a:gd name="connsiteY17" fmla="*/ 367323 h 459137"/>
              <a:gd name="connsiteX18" fmla="*/ 664307 w 906584"/>
              <a:gd name="connsiteY18" fmla="*/ 359508 h 459137"/>
              <a:gd name="connsiteX19" fmla="*/ 687754 w 906584"/>
              <a:gd name="connsiteY19" fmla="*/ 351693 h 459137"/>
              <a:gd name="connsiteX20" fmla="*/ 828431 w 906584"/>
              <a:gd name="connsiteY20" fmla="*/ 343877 h 459137"/>
              <a:gd name="connsiteX21" fmla="*/ 906584 w 906584"/>
              <a:gd name="connsiteY21" fmla="*/ 304800 h 459137"/>
              <a:gd name="connsiteX22" fmla="*/ 898769 w 906584"/>
              <a:gd name="connsiteY22" fmla="*/ 242277 h 459137"/>
              <a:gd name="connsiteX23" fmla="*/ 875323 w 906584"/>
              <a:gd name="connsiteY23" fmla="*/ 226646 h 459137"/>
              <a:gd name="connsiteX24" fmla="*/ 867507 w 906584"/>
              <a:gd name="connsiteY24" fmla="*/ 203200 h 459137"/>
              <a:gd name="connsiteX25" fmla="*/ 875323 w 906584"/>
              <a:gd name="connsiteY25" fmla="*/ 148493 h 459137"/>
              <a:gd name="connsiteX26" fmla="*/ 890954 w 906584"/>
              <a:gd name="connsiteY26" fmla="*/ 125046 h 459137"/>
              <a:gd name="connsiteX27" fmla="*/ 867507 w 906584"/>
              <a:gd name="connsiteY27" fmla="*/ 117231 h 459137"/>
              <a:gd name="connsiteX28" fmla="*/ 844061 w 906584"/>
              <a:gd name="connsiteY28" fmla="*/ 39077 h 459137"/>
              <a:gd name="connsiteX29" fmla="*/ 804984 w 906584"/>
              <a:gd name="connsiteY29" fmla="*/ 0 h 459137"/>
              <a:gd name="connsiteX30" fmla="*/ 703384 w 906584"/>
              <a:gd name="connsiteY30" fmla="*/ 7816 h 459137"/>
              <a:gd name="connsiteX31" fmla="*/ 672123 w 906584"/>
              <a:gd name="connsiteY31" fmla="*/ 23446 h 459137"/>
              <a:gd name="connsiteX32" fmla="*/ 601784 w 906584"/>
              <a:gd name="connsiteY32" fmla="*/ 31262 h 459137"/>
              <a:gd name="connsiteX33" fmla="*/ 406400 w 906584"/>
              <a:gd name="connsiteY33" fmla="*/ 39077 h 459137"/>
              <a:gd name="connsiteX34" fmla="*/ 234461 w 906584"/>
              <a:gd name="connsiteY34" fmla="*/ 46893 h 459137"/>
              <a:gd name="connsiteX35" fmla="*/ 164123 w 906584"/>
              <a:gd name="connsiteY35" fmla="*/ 70339 h 459137"/>
              <a:gd name="connsiteX36" fmla="*/ 140677 w 906584"/>
              <a:gd name="connsiteY36" fmla="*/ 78154 h 459137"/>
              <a:gd name="connsiteX37" fmla="*/ 125046 w 906584"/>
              <a:gd name="connsiteY37" fmla="*/ 70339 h 4591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906584" h="459137">
                <a:moveTo>
                  <a:pt x="125046" y="70339"/>
                </a:moveTo>
                <a:cubicBezTo>
                  <a:pt x="70727" y="106552"/>
                  <a:pt x="138998" y="63364"/>
                  <a:pt x="62523" y="101600"/>
                </a:cubicBezTo>
                <a:cubicBezTo>
                  <a:pt x="43668" y="111027"/>
                  <a:pt x="18600" y="128276"/>
                  <a:pt x="0" y="140677"/>
                </a:cubicBezTo>
                <a:cubicBezTo>
                  <a:pt x="7815" y="145887"/>
                  <a:pt x="14449" y="153609"/>
                  <a:pt x="23446" y="156308"/>
                </a:cubicBezTo>
                <a:cubicBezTo>
                  <a:pt x="41090" y="161601"/>
                  <a:pt x="59947" y="161322"/>
                  <a:pt x="78154" y="164123"/>
                </a:cubicBezTo>
                <a:cubicBezTo>
                  <a:pt x="93816" y="166533"/>
                  <a:pt x="109415" y="169334"/>
                  <a:pt x="125046" y="171939"/>
                </a:cubicBezTo>
                <a:cubicBezTo>
                  <a:pt x="114625" y="177149"/>
                  <a:pt x="102981" y="180417"/>
                  <a:pt x="93784" y="187570"/>
                </a:cubicBezTo>
                <a:cubicBezTo>
                  <a:pt x="79243" y="198879"/>
                  <a:pt x="68475" y="214408"/>
                  <a:pt x="54707" y="226646"/>
                </a:cubicBezTo>
                <a:cubicBezTo>
                  <a:pt x="44972" y="235300"/>
                  <a:pt x="33866" y="242277"/>
                  <a:pt x="23446" y="250093"/>
                </a:cubicBezTo>
                <a:cubicBezTo>
                  <a:pt x="26051" y="263119"/>
                  <a:pt x="28039" y="276283"/>
                  <a:pt x="31261" y="289170"/>
                </a:cubicBezTo>
                <a:cubicBezTo>
                  <a:pt x="44576" y="342430"/>
                  <a:pt x="35368" y="276784"/>
                  <a:pt x="46892" y="351693"/>
                </a:cubicBezTo>
                <a:cubicBezTo>
                  <a:pt x="50086" y="372452"/>
                  <a:pt x="46177" y="395023"/>
                  <a:pt x="54707" y="414216"/>
                </a:cubicBezTo>
                <a:cubicBezTo>
                  <a:pt x="58053" y="421744"/>
                  <a:pt x="70338" y="419426"/>
                  <a:pt x="78154" y="422031"/>
                </a:cubicBezTo>
                <a:cubicBezTo>
                  <a:pt x="83364" y="429846"/>
                  <a:pt x="86450" y="439609"/>
                  <a:pt x="93784" y="445477"/>
                </a:cubicBezTo>
                <a:cubicBezTo>
                  <a:pt x="110859" y="459137"/>
                  <a:pt x="130831" y="452100"/>
                  <a:pt x="148492" y="445477"/>
                </a:cubicBezTo>
                <a:cubicBezTo>
                  <a:pt x="200794" y="425863"/>
                  <a:pt x="159936" y="434777"/>
                  <a:pt x="211015" y="406400"/>
                </a:cubicBezTo>
                <a:cubicBezTo>
                  <a:pt x="213819" y="404842"/>
                  <a:pt x="262575" y="385147"/>
                  <a:pt x="273538" y="382954"/>
                </a:cubicBezTo>
                <a:cubicBezTo>
                  <a:pt x="377946" y="362072"/>
                  <a:pt x="590725" y="368408"/>
                  <a:pt x="633046" y="367323"/>
                </a:cubicBezTo>
                <a:cubicBezTo>
                  <a:pt x="643466" y="364718"/>
                  <a:pt x="653979" y="362459"/>
                  <a:pt x="664307" y="359508"/>
                </a:cubicBezTo>
                <a:cubicBezTo>
                  <a:pt x="672228" y="357245"/>
                  <a:pt x="679553" y="352474"/>
                  <a:pt x="687754" y="351693"/>
                </a:cubicBezTo>
                <a:cubicBezTo>
                  <a:pt x="734507" y="347240"/>
                  <a:pt x="781539" y="346482"/>
                  <a:pt x="828431" y="343877"/>
                </a:cubicBezTo>
                <a:cubicBezTo>
                  <a:pt x="887680" y="324127"/>
                  <a:pt x="862142" y="338132"/>
                  <a:pt x="906584" y="304800"/>
                </a:cubicBezTo>
                <a:cubicBezTo>
                  <a:pt x="903979" y="283959"/>
                  <a:pt x="906569" y="261778"/>
                  <a:pt x="898769" y="242277"/>
                </a:cubicBezTo>
                <a:cubicBezTo>
                  <a:pt x="895281" y="233556"/>
                  <a:pt x="881191" y="233981"/>
                  <a:pt x="875323" y="226646"/>
                </a:cubicBezTo>
                <a:cubicBezTo>
                  <a:pt x="870177" y="220213"/>
                  <a:pt x="870112" y="211015"/>
                  <a:pt x="867507" y="203200"/>
                </a:cubicBezTo>
                <a:cubicBezTo>
                  <a:pt x="870112" y="184964"/>
                  <a:pt x="870030" y="166137"/>
                  <a:pt x="875323" y="148493"/>
                </a:cubicBezTo>
                <a:cubicBezTo>
                  <a:pt x="878022" y="139496"/>
                  <a:pt x="893232" y="134159"/>
                  <a:pt x="890954" y="125046"/>
                </a:cubicBezTo>
                <a:cubicBezTo>
                  <a:pt x="888956" y="117054"/>
                  <a:pt x="875323" y="119836"/>
                  <a:pt x="867507" y="117231"/>
                </a:cubicBezTo>
                <a:cubicBezTo>
                  <a:pt x="832335" y="64471"/>
                  <a:pt x="871492" y="130514"/>
                  <a:pt x="844061" y="39077"/>
                </a:cubicBezTo>
                <a:cubicBezTo>
                  <a:pt x="837548" y="17367"/>
                  <a:pt x="821918" y="11289"/>
                  <a:pt x="804984" y="0"/>
                </a:cubicBezTo>
                <a:cubicBezTo>
                  <a:pt x="771117" y="2605"/>
                  <a:pt x="736834" y="1913"/>
                  <a:pt x="703384" y="7816"/>
                </a:cubicBezTo>
                <a:cubicBezTo>
                  <a:pt x="691911" y="9841"/>
                  <a:pt x="683475" y="20826"/>
                  <a:pt x="672123" y="23446"/>
                </a:cubicBezTo>
                <a:cubicBezTo>
                  <a:pt x="649136" y="28751"/>
                  <a:pt x="625334" y="29877"/>
                  <a:pt x="601784" y="31262"/>
                </a:cubicBezTo>
                <a:cubicBezTo>
                  <a:pt x="536716" y="35090"/>
                  <a:pt x="471521" y="36306"/>
                  <a:pt x="406400" y="39077"/>
                </a:cubicBezTo>
                <a:lnTo>
                  <a:pt x="234461" y="46893"/>
                </a:lnTo>
                <a:lnTo>
                  <a:pt x="164123" y="70339"/>
                </a:lnTo>
                <a:cubicBezTo>
                  <a:pt x="156308" y="72944"/>
                  <a:pt x="148915" y="78154"/>
                  <a:pt x="140677" y="78154"/>
                </a:cubicBezTo>
                <a:lnTo>
                  <a:pt x="125046" y="70339"/>
                </a:lnTo>
                <a:close/>
              </a:path>
            </a:pathLst>
          </a:custGeom>
          <a:solidFill>
            <a:srgbClr val="FF57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1" name="Szabadkézi sokszög 20"/>
          <p:cNvSpPr/>
          <p:nvPr/>
        </p:nvSpPr>
        <p:spPr>
          <a:xfrm>
            <a:off x="2645244" y="2106670"/>
            <a:ext cx="3510932" cy="718401"/>
          </a:xfrm>
          <a:custGeom>
            <a:avLst/>
            <a:gdLst>
              <a:gd name="connsiteX0" fmla="*/ 122738 w 3510932"/>
              <a:gd name="connsiteY0" fmla="*/ 43286 h 718401"/>
              <a:gd name="connsiteX1" fmla="*/ 161815 w 3510932"/>
              <a:gd name="connsiteY1" fmla="*/ 559101 h 718401"/>
              <a:gd name="connsiteX2" fmla="*/ 1545138 w 3510932"/>
              <a:gd name="connsiteY2" fmla="*/ 566917 h 718401"/>
              <a:gd name="connsiteX3" fmla="*/ 3287969 w 3510932"/>
              <a:gd name="connsiteY3" fmla="*/ 559101 h 718401"/>
              <a:gd name="connsiteX4" fmla="*/ 3413015 w 3510932"/>
              <a:gd name="connsiteY4" fmla="*/ 551286 h 718401"/>
              <a:gd name="connsiteX5" fmla="*/ 3428646 w 3510932"/>
              <a:gd name="connsiteY5" fmla="*/ 527840 h 718401"/>
              <a:gd name="connsiteX6" fmla="*/ 3436461 w 3510932"/>
              <a:gd name="connsiteY6" fmla="*/ 387163 h 718401"/>
              <a:gd name="connsiteX7" fmla="*/ 3420831 w 3510932"/>
              <a:gd name="connsiteY7" fmla="*/ 90178 h 718401"/>
              <a:gd name="connsiteX8" fmla="*/ 2772154 w 3510932"/>
              <a:gd name="connsiteY8" fmla="*/ 82363 h 718401"/>
              <a:gd name="connsiteX9" fmla="*/ 2490800 w 3510932"/>
              <a:gd name="connsiteY9" fmla="*/ 74548 h 718401"/>
              <a:gd name="connsiteX10" fmla="*/ 919908 w 3510932"/>
              <a:gd name="connsiteY10" fmla="*/ 66732 h 718401"/>
              <a:gd name="connsiteX11" fmla="*/ 724523 w 3510932"/>
              <a:gd name="connsiteY11" fmla="*/ 58917 h 718401"/>
              <a:gd name="connsiteX12" fmla="*/ 662000 w 3510932"/>
              <a:gd name="connsiteY12" fmla="*/ 51101 h 718401"/>
              <a:gd name="connsiteX13" fmla="*/ 404092 w 3510932"/>
              <a:gd name="connsiteY13" fmla="*/ 43286 h 718401"/>
              <a:gd name="connsiteX14" fmla="*/ 36769 w 3510932"/>
              <a:gd name="connsiteY14" fmla="*/ 35471 h 7184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3510932" h="718401">
                <a:moveTo>
                  <a:pt x="122738" y="43286"/>
                </a:moveTo>
                <a:cubicBezTo>
                  <a:pt x="135764" y="215224"/>
                  <a:pt x="0" y="499532"/>
                  <a:pt x="161815" y="559101"/>
                </a:cubicBezTo>
                <a:cubicBezTo>
                  <a:pt x="594540" y="718401"/>
                  <a:pt x="1084023" y="566917"/>
                  <a:pt x="1545138" y="566917"/>
                </a:cubicBezTo>
                <a:lnTo>
                  <a:pt x="3287969" y="559101"/>
                </a:lnTo>
                <a:cubicBezTo>
                  <a:pt x="3329651" y="556496"/>
                  <a:pt x="3372246" y="560346"/>
                  <a:pt x="3413015" y="551286"/>
                </a:cubicBezTo>
                <a:cubicBezTo>
                  <a:pt x="3422184" y="549248"/>
                  <a:pt x="3427318" y="537139"/>
                  <a:pt x="3428646" y="527840"/>
                </a:cubicBezTo>
                <a:cubicBezTo>
                  <a:pt x="3435288" y="481347"/>
                  <a:pt x="3433856" y="434055"/>
                  <a:pt x="3436461" y="387163"/>
                </a:cubicBezTo>
                <a:cubicBezTo>
                  <a:pt x="3431251" y="288168"/>
                  <a:pt x="3510932" y="131518"/>
                  <a:pt x="3420831" y="90178"/>
                </a:cubicBezTo>
                <a:cubicBezTo>
                  <a:pt x="3224290" y="0"/>
                  <a:pt x="2988365" y="85997"/>
                  <a:pt x="2772154" y="82363"/>
                </a:cubicBezTo>
                <a:cubicBezTo>
                  <a:pt x="2678346" y="80786"/>
                  <a:pt x="2584617" y="75340"/>
                  <a:pt x="2490800" y="74548"/>
                </a:cubicBezTo>
                <a:lnTo>
                  <a:pt x="919908" y="66732"/>
                </a:lnTo>
                <a:cubicBezTo>
                  <a:pt x="854780" y="64127"/>
                  <a:pt x="789584" y="62860"/>
                  <a:pt x="724523" y="58917"/>
                </a:cubicBezTo>
                <a:cubicBezTo>
                  <a:pt x="703558" y="57646"/>
                  <a:pt x="682978" y="52124"/>
                  <a:pt x="662000" y="51101"/>
                </a:cubicBezTo>
                <a:cubicBezTo>
                  <a:pt x="576093" y="46910"/>
                  <a:pt x="490055" y="46104"/>
                  <a:pt x="404092" y="43286"/>
                </a:cubicBezTo>
                <a:cubicBezTo>
                  <a:pt x="111840" y="33704"/>
                  <a:pt x="274496" y="35471"/>
                  <a:pt x="36769" y="35471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lt1"/>
              </a:solidFill>
            </a:endParaRPr>
          </a:p>
        </p:txBody>
      </p:sp>
      <p:sp>
        <p:nvSpPr>
          <p:cNvPr id="25" name="Szabadkézi sokszög 24"/>
          <p:cNvSpPr/>
          <p:nvPr/>
        </p:nvSpPr>
        <p:spPr>
          <a:xfrm>
            <a:off x="5345723" y="2409829"/>
            <a:ext cx="1555262" cy="657545"/>
          </a:xfrm>
          <a:custGeom>
            <a:avLst/>
            <a:gdLst>
              <a:gd name="connsiteX0" fmla="*/ 46892 w 1555262"/>
              <a:gd name="connsiteY0" fmla="*/ 235514 h 657545"/>
              <a:gd name="connsiteX1" fmla="*/ 15631 w 1555262"/>
              <a:gd name="connsiteY1" fmla="*/ 251145 h 657545"/>
              <a:gd name="connsiteX2" fmla="*/ 0 w 1555262"/>
              <a:gd name="connsiteY2" fmla="*/ 298037 h 657545"/>
              <a:gd name="connsiteX3" fmla="*/ 46892 w 1555262"/>
              <a:gd name="connsiteY3" fmla="*/ 321483 h 657545"/>
              <a:gd name="connsiteX4" fmla="*/ 39077 w 1555262"/>
              <a:gd name="connsiteY4" fmla="*/ 384006 h 657545"/>
              <a:gd name="connsiteX5" fmla="*/ 23446 w 1555262"/>
              <a:gd name="connsiteY5" fmla="*/ 430899 h 657545"/>
              <a:gd name="connsiteX6" fmla="*/ 46892 w 1555262"/>
              <a:gd name="connsiteY6" fmla="*/ 438714 h 657545"/>
              <a:gd name="connsiteX7" fmla="*/ 62523 w 1555262"/>
              <a:gd name="connsiteY7" fmla="*/ 462160 h 657545"/>
              <a:gd name="connsiteX8" fmla="*/ 85969 w 1555262"/>
              <a:gd name="connsiteY8" fmla="*/ 477791 h 657545"/>
              <a:gd name="connsiteX9" fmla="*/ 93785 w 1555262"/>
              <a:gd name="connsiteY9" fmla="*/ 618468 h 657545"/>
              <a:gd name="connsiteX10" fmla="*/ 101600 w 1555262"/>
              <a:gd name="connsiteY10" fmla="*/ 641914 h 657545"/>
              <a:gd name="connsiteX11" fmla="*/ 125046 w 1555262"/>
              <a:gd name="connsiteY11" fmla="*/ 657545 h 657545"/>
              <a:gd name="connsiteX12" fmla="*/ 164123 w 1555262"/>
              <a:gd name="connsiteY12" fmla="*/ 641914 h 657545"/>
              <a:gd name="connsiteX13" fmla="*/ 179754 w 1555262"/>
              <a:gd name="connsiteY13" fmla="*/ 618468 h 657545"/>
              <a:gd name="connsiteX14" fmla="*/ 203200 w 1555262"/>
              <a:gd name="connsiteY14" fmla="*/ 595022 h 657545"/>
              <a:gd name="connsiteX15" fmla="*/ 218831 w 1555262"/>
              <a:gd name="connsiteY15" fmla="*/ 571576 h 657545"/>
              <a:gd name="connsiteX16" fmla="*/ 289169 w 1555262"/>
              <a:gd name="connsiteY16" fmla="*/ 555945 h 657545"/>
              <a:gd name="connsiteX17" fmla="*/ 468923 w 1555262"/>
              <a:gd name="connsiteY17" fmla="*/ 548129 h 657545"/>
              <a:gd name="connsiteX18" fmla="*/ 523631 w 1555262"/>
              <a:gd name="connsiteY18" fmla="*/ 524683 h 657545"/>
              <a:gd name="connsiteX19" fmla="*/ 539262 w 1555262"/>
              <a:gd name="connsiteY19" fmla="*/ 501237 h 657545"/>
              <a:gd name="connsiteX20" fmla="*/ 578339 w 1555262"/>
              <a:gd name="connsiteY20" fmla="*/ 493422 h 657545"/>
              <a:gd name="connsiteX21" fmla="*/ 719015 w 1555262"/>
              <a:gd name="connsiteY21" fmla="*/ 477791 h 657545"/>
              <a:gd name="connsiteX22" fmla="*/ 804985 w 1555262"/>
              <a:gd name="connsiteY22" fmla="*/ 485606 h 657545"/>
              <a:gd name="connsiteX23" fmla="*/ 898769 w 1555262"/>
              <a:gd name="connsiteY23" fmla="*/ 509053 h 657545"/>
              <a:gd name="connsiteX24" fmla="*/ 922215 w 1555262"/>
              <a:gd name="connsiteY24" fmla="*/ 516868 h 657545"/>
              <a:gd name="connsiteX25" fmla="*/ 976923 w 1555262"/>
              <a:gd name="connsiteY25" fmla="*/ 524683 h 657545"/>
              <a:gd name="connsiteX26" fmla="*/ 1078523 w 1555262"/>
              <a:gd name="connsiteY26" fmla="*/ 516868 h 657545"/>
              <a:gd name="connsiteX27" fmla="*/ 1109785 w 1555262"/>
              <a:gd name="connsiteY27" fmla="*/ 509053 h 657545"/>
              <a:gd name="connsiteX28" fmla="*/ 1156677 w 1555262"/>
              <a:gd name="connsiteY28" fmla="*/ 477791 h 657545"/>
              <a:gd name="connsiteX29" fmla="*/ 1180123 w 1555262"/>
              <a:gd name="connsiteY29" fmla="*/ 462160 h 657545"/>
              <a:gd name="connsiteX30" fmla="*/ 1227015 w 1555262"/>
              <a:gd name="connsiteY30" fmla="*/ 438714 h 657545"/>
              <a:gd name="connsiteX31" fmla="*/ 1297354 w 1555262"/>
              <a:gd name="connsiteY31" fmla="*/ 430899 h 657545"/>
              <a:gd name="connsiteX32" fmla="*/ 1406769 w 1555262"/>
              <a:gd name="connsiteY32" fmla="*/ 415268 h 657545"/>
              <a:gd name="connsiteX33" fmla="*/ 1430215 w 1555262"/>
              <a:gd name="connsiteY33" fmla="*/ 407453 h 657545"/>
              <a:gd name="connsiteX34" fmla="*/ 1477108 w 1555262"/>
              <a:gd name="connsiteY34" fmla="*/ 399637 h 657545"/>
              <a:gd name="connsiteX35" fmla="*/ 1508369 w 1555262"/>
              <a:gd name="connsiteY35" fmla="*/ 391822 h 657545"/>
              <a:gd name="connsiteX36" fmla="*/ 1516185 w 1555262"/>
              <a:gd name="connsiteY36" fmla="*/ 368376 h 657545"/>
              <a:gd name="connsiteX37" fmla="*/ 1531815 w 1555262"/>
              <a:gd name="connsiteY37" fmla="*/ 305853 h 657545"/>
              <a:gd name="connsiteX38" fmla="*/ 1555262 w 1555262"/>
              <a:gd name="connsiteY38" fmla="*/ 212068 h 657545"/>
              <a:gd name="connsiteX39" fmla="*/ 1547446 w 1555262"/>
              <a:gd name="connsiteY39" fmla="*/ 165176 h 657545"/>
              <a:gd name="connsiteX40" fmla="*/ 1539631 w 1555262"/>
              <a:gd name="connsiteY40" fmla="*/ 40129 h 657545"/>
              <a:gd name="connsiteX41" fmla="*/ 1516185 w 1555262"/>
              <a:gd name="connsiteY41" fmla="*/ 32314 h 657545"/>
              <a:gd name="connsiteX42" fmla="*/ 1477108 w 1555262"/>
              <a:gd name="connsiteY42" fmla="*/ 24499 h 657545"/>
              <a:gd name="connsiteX43" fmla="*/ 1414585 w 1555262"/>
              <a:gd name="connsiteY43" fmla="*/ 8868 h 657545"/>
              <a:gd name="connsiteX44" fmla="*/ 1383323 w 1555262"/>
              <a:gd name="connsiteY44" fmla="*/ 1053 h 657545"/>
              <a:gd name="connsiteX45" fmla="*/ 1273908 w 1555262"/>
              <a:gd name="connsiteY45" fmla="*/ 8868 h 657545"/>
              <a:gd name="connsiteX46" fmla="*/ 1258277 w 1555262"/>
              <a:gd name="connsiteY46" fmla="*/ 32314 h 657545"/>
              <a:gd name="connsiteX47" fmla="*/ 1234831 w 1555262"/>
              <a:gd name="connsiteY47" fmla="*/ 47945 h 657545"/>
              <a:gd name="connsiteX48" fmla="*/ 1219200 w 1555262"/>
              <a:gd name="connsiteY48" fmla="*/ 71391 h 657545"/>
              <a:gd name="connsiteX49" fmla="*/ 1195754 w 1555262"/>
              <a:gd name="connsiteY49" fmla="*/ 94837 h 657545"/>
              <a:gd name="connsiteX50" fmla="*/ 1141046 w 1555262"/>
              <a:gd name="connsiteY50" fmla="*/ 126099 h 657545"/>
              <a:gd name="connsiteX51" fmla="*/ 1094154 w 1555262"/>
              <a:gd name="connsiteY51" fmla="*/ 141729 h 657545"/>
              <a:gd name="connsiteX52" fmla="*/ 992554 w 1555262"/>
              <a:gd name="connsiteY52" fmla="*/ 133914 h 657545"/>
              <a:gd name="connsiteX53" fmla="*/ 937846 w 1555262"/>
              <a:gd name="connsiteY53" fmla="*/ 126099 h 657545"/>
              <a:gd name="connsiteX54" fmla="*/ 867508 w 1555262"/>
              <a:gd name="connsiteY54" fmla="*/ 118283 h 657545"/>
              <a:gd name="connsiteX55" fmla="*/ 797169 w 1555262"/>
              <a:gd name="connsiteY55" fmla="*/ 126099 h 657545"/>
              <a:gd name="connsiteX56" fmla="*/ 750277 w 1555262"/>
              <a:gd name="connsiteY56" fmla="*/ 141729 h 657545"/>
              <a:gd name="connsiteX57" fmla="*/ 726831 w 1555262"/>
              <a:gd name="connsiteY57" fmla="*/ 149545 h 657545"/>
              <a:gd name="connsiteX58" fmla="*/ 664308 w 1555262"/>
              <a:gd name="connsiteY58" fmla="*/ 157360 h 657545"/>
              <a:gd name="connsiteX59" fmla="*/ 625231 w 1555262"/>
              <a:gd name="connsiteY59" fmla="*/ 165176 h 657545"/>
              <a:gd name="connsiteX60" fmla="*/ 601785 w 1555262"/>
              <a:gd name="connsiteY60" fmla="*/ 172991 h 657545"/>
              <a:gd name="connsiteX61" fmla="*/ 508000 w 1555262"/>
              <a:gd name="connsiteY61" fmla="*/ 180806 h 657545"/>
              <a:gd name="connsiteX62" fmla="*/ 429846 w 1555262"/>
              <a:gd name="connsiteY62" fmla="*/ 188622 h 657545"/>
              <a:gd name="connsiteX63" fmla="*/ 390769 w 1555262"/>
              <a:gd name="connsiteY63" fmla="*/ 196437 h 657545"/>
              <a:gd name="connsiteX64" fmla="*/ 265723 w 1555262"/>
              <a:gd name="connsiteY64" fmla="*/ 188622 h 657545"/>
              <a:gd name="connsiteX65" fmla="*/ 226646 w 1555262"/>
              <a:gd name="connsiteY65" fmla="*/ 180806 h 657545"/>
              <a:gd name="connsiteX66" fmla="*/ 148492 w 1555262"/>
              <a:gd name="connsiteY66" fmla="*/ 188622 h 657545"/>
              <a:gd name="connsiteX67" fmla="*/ 101600 w 1555262"/>
              <a:gd name="connsiteY67" fmla="*/ 219883 h 657545"/>
              <a:gd name="connsiteX68" fmla="*/ 78154 w 1555262"/>
              <a:gd name="connsiteY68" fmla="*/ 227699 h 657545"/>
              <a:gd name="connsiteX69" fmla="*/ 54708 w 1555262"/>
              <a:gd name="connsiteY69" fmla="*/ 243329 h 657545"/>
              <a:gd name="connsiteX70" fmla="*/ 46892 w 1555262"/>
              <a:gd name="connsiteY70" fmla="*/ 235514 h 6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555262" h="657545">
                <a:moveTo>
                  <a:pt x="46892" y="235514"/>
                </a:moveTo>
                <a:cubicBezTo>
                  <a:pt x="40379" y="236817"/>
                  <a:pt x="22621" y="241825"/>
                  <a:pt x="15631" y="251145"/>
                </a:cubicBezTo>
                <a:cubicBezTo>
                  <a:pt x="5745" y="264326"/>
                  <a:pt x="0" y="298037"/>
                  <a:pt x="0" y="298037"/>
                </a:cubicBezTo>
                <a:cubicBezTo>
                  <a:pt x="7679" y="300597"/>
                  <a:pt x="44728" y="310663"/>
                  <a:pt x="46892" y="321483"/>
                </a:cubicBezTo>
                <a:cubicBezTo>
                  <a:pt x="51011" y="342078"/>
                  <a:pt x="43478" y="363469"/>
                  <a:pt x="39077" y="384006"/>
                </a:cubicBezTo>
                <a:cubicBezTo>
                  <a:pt x="35625" y="400117"/>
                  <a:pt x="23446" y="430899"/>
                  <a:pt x="23446" y="430899"/>
                </a:cubicBezTo>
                <a:cubicBezTo>
                  <a:pt x="31261" y="433504"/>
                  <a:pt x="40459" y="433568"/>
                  <a:pt x="46892" y="438714"/>
                </a:cubicBezTo>
                <a:cubicBezTo>
                  <a:pt x="54227" y="444582"/>
                  <a:pt x="55881" y="455518"/>
                  <a:pt x="62523" y="462160"/>
                </a:cubicBezTo>
                <a:cubicBezTo>
                  <a:pt x="69165" y="468802"/>
                  <a:pt x="78154" y="472581"/>
                  <a:pt x="85969" y="477791"/>
                </a:cubicBezTo>
                <a:cubicBezTo>
                  <a:pt x="88574" y="524683"/>
                  <a:pt x="89332" y="571715"/>
                  <a:pt x="93785" y="618468"/>
                </a:cubicBezTo>
                <a:cubicBezTo>
                  <a:pt x="94566" y="626669"/>
                  <a:pt x="96454" y="635481"/>
                  <a:pt x="101600" y="641914"/>
                </a:cubicBezTo>
                <a:cubicBezTo>
                  <a:pt x="107468" y="649249"/>
                  <a:pt x="117231" y="652335"/>
                  <a:pt x="125046" y="657545"/>
                </a:cubicBezTo>
                <a:cubicBezTo>
                  <a:pt x="138072" y="652335"/>
                  <a:pt x="152707" y="650068"/>
                  <a:pt x="164123" y="641914"/>
                </a:cubicBezTo>
                <a:cubicBezTo>
                  <a:pt x="171766" y="636454"/>
                  <a:pt x="173741" y="625684"/>
                  <a:pt x="179754" y="618468"/>
                </a:cubicBezTo>
                <a:cubicBezTo>
                  <a:pt x="186830" y="609977"/>
                  <a:pt x="196124" y="603513"/>
                  <a:pt x="203200" y="595022"/>
                </a:cubicBezTo>
                <a:cubicBezTo>
                  <a:pt x="209213" y="587806"/>
                  <a:pt x="211016" y="576786"/>
                  <a:pt x="218831" y="571576"/>
                </a:cubicBezTo>
                <a:cubicBezTo>
                  <a:pt x="223413" y="568521"/>
                  <a:pt x="288491" y="555993"/>
                  <a:pt x="289169" y="555945"/>
                </a:cubicBezTo>
                <a:cubicBezTo>
                  <a:pt x="348991" y="551672"/>
                  <a:pt x="409005" y="550734"/>
                  <a:pt x="468923" y="548129"/>
                </a:cubicBezTo>
                <a:cubicBezTo>
                  <a:pt x="492840" y="542150"/>
                  <a:pt x="505639" y="542675"/>
                  <a:pt x="523631" y="524683"/>
                </a:cubicBezTo>
                <a:cubicBezTo>
                  <a:pt x="530273" y="518041"/>
                  <a:pt x="531107" y="505897"/>
                  <a:pt x="539262" y="501237"/>
                </a:cubicBezTo>
                <a:cubicBezTo>
                  <a:pt x="550795" y="494647"/>
                  <a:pt x="565372" y="496304"/>
                  <a:pt x="578339" y="493422"/>
                </a:cubicBezTo>
                <a:cubicBezTo>
                  <a:pt x="657374" y="475858"/>
                  <a:pt x="557012" y="489362"/>
                  <a:pt x="719015" y="477791"/>
                </a:cubicBezTo>
                <a:cubicBezTo>
                  <a:pt x="747672" y="480396"/>
                  <a:pt x="776636" y="480676"/>
                  <a:pt x="804985" y="485606"/>
                </a:cubicBezTo>
                <a:cubicBezTo>
                  <a:pt x="836732" y="491127"/>
                  <a:pt x="868199" y="498863"/>
                  <a:pt x="898769" y="509053"/>
                </a:cubicBezTo>
                <a:cubicBezTo>
                  <a:pt x="906584" y="511658"/>
                  <a:pt x="914137" y="515252"/>
                  <a:pt x="922215" y="516868"/>
                </a:cubicBezTo>
                <a:cubicBezTo>
                  <a:pt x="940278" y="520481"/>
                  <a:pt x="958687" y="522078"/>
                  <a:pt x="976923" y="524683"/>
                </a:cubicBezTo>
                <a:cubicBezTo>
                  <a:pt x="1010790" y="522078"/>
                  <a:pt x="1044789" y="520837"/>
                  <a:pt x="1078523" y="516868"/>
                </a:cubicBezTo>
                <a:cubicBezTo>
                  <a:pt x="1089191" y="515613"/>
                  <a:pt x="1100178" y="513857"/>
                  <a:pt x="1109785" y="509053"/>
                </a:cubicBezTo>
                <a:cubicBezTo>
                  <a:pt x="1126588" y="500652"/>
                  <a:pt x="1141046" y="488212"/>
                  <a:pt x="1156677" y="477791"/>
                </a:cubicBezTo>
                <a:lnTo>
                  <a:pt x="1180123" y="462160"/>
                </a:lnTo>
                <a:cubicBezTo>
                  <a:pt x="1198127" y="450157"/>
                  <a:pt x="1205443" y="442309"/>
                  <a:pt x="1227015" y="438714"/>
                </a:cubicBezTo>
                <a:cubicBezTo>
                  <a:pt x="1250285" y="434836"/>
                  <a:pt x="1273908" y="433504"/>
                  <a:pt x="1297354" y="430899"/>
                </a:cubicBezTo>
                <a:cubicBezTo>
                  <a:pt x="1374418" y="411631"/>
                  <a:pt x="1268194" y="436586"/>
                  <a:pt x="1406769" y="415268"/>
                </a:cubicBezTo>
                <a:cubicBezTo>
                  <a:pt x="1414911" y="414015"/>
                  <a:pt x="1422173" y="409240"/>
                  <a:pt x="1430215" y="407453"/>
                </a:cubicBezTo>
                <a:cubicBezTo>
                  <a:pt x="1445684" y="404015"/>
                  <a:pt x="1461569" y="402745"/>
                  <a:pt x="1477108" y="399637"/>
                </a:cubicBezTo>
                <a:cubicBezTo>
                  <a:pt x="1487640" y="397530"/>
                  <a:pt x="1497949" y="394427"/>
                  <a:pt x="1508369" y="391822"/>
                </a:cubicBezTo>
                <a:cubicBezTo>
                  <a:pt x="1510974" y="384007"/>
                  <a:pt x="1514017" y="376324"/>
                  <a:pt x="1516185" y="368376"/>
                </a:cubicBezTo>
                <a:cubicBezTo>
                  <a:pt x="1521837" y="347651"/>
                  <a:pt x="1525022" y="326233"/>
                  <a:pt x="1531815" y="305853"/>
                </a:cubicBezTo>
                <a:cubicBezTo>
                  <a:pt x="1552457" y="243927"/>
                  <a:pt x="1544737" y="275212"/>
                  <a:pt x="1555262" y="212068"/>
                </a:cubicBezTo>
                <a:cubicBezTo>
                  <a:pt x="1552657" y="196437"/>
                  <a:pt x="1548881" y="180957"/>
                  <a:pt x="1547446" y="165176"/>
                </a:cubicBezTo>
                <a:cubicBezTo>
                  <a:pt x="1543665" y="123584"/>
                  <a:pt x="1549196" y="80783"/>
                  <a:pt x="1539631" y="40129"/>
                </a:cubicBezTo>
                <a:cubicBezTo>
                  <a:pt x="1537744" y="32110"/>
                  <a:pt x="1524177" y="34312"/>
                  <a:pt x="1516185" y="32314"/>
                </a:cubicBezTo>
                <a:cubicBezTo>
                  <a:pt x="1503298" y="29092"/>
                  <a:pt x="1490051" y="27486"/>
                  <a:pt x="1477108" y="24499"/>
                </a:cubicBezTo>
                <a:cubicBezTo>
                  <a:pt x="1456176" y="19669"/>
                  <a:pt x="1435426" y="14078"/>
                  <a:pt x="1414585" y="8868"/>
                </a:cubicBezTo>
                <a:lnTo>
                  <a:pt x="1383323" y="1053"/>
                </a:lnTo>
                <a:cubicBezTo>
                  <a:pt x="1346851" y="3658"/>
                  <a:pt x="1309381" y="0"/>
                  <a:pt x="1273908" y="8868"/>
                </a:cubicBezTo>
                <a:cubicBezTo>
                  <a:pt x="1264796" y="11146"/>
                  <a:pt x="1264919" y="25672"/>
                  <a:pt x="1258277" y="32314"/>
                </a:cubicBezTo>
                <a:cubicBezTo>
                  <a:pt x="1251635" y="38956"/>
                  <a:pt x="1242646" y="42735"/>
                  <a:pt x="1234831" y="47945"/>
                </a:cubicBezTo>
                <a:cubicBezTo>
                  <a:pt x="1229621" y="55760"/>
                  <a:pt x="1225213" y="64175"/>
                  <a:pt x="1219200" y="71391"/>
                </a:cubicBezTo>
                <a:cubicBezTo>
                  <a:pt x="1212124" y="79882"/>
                  <a:pt x="1204245" y="87761"/>
                  <a:pt x="1195754" y="94837"/>
                </a:cubicBezTo>
                <a:cubicBezTo>
                  <a:pt x="1182739" y="105683"/>
                  <a:pt x="1155747" y="120219"/>
                  <a:pt x="1141046" y="126099"/>
                </a:cubicBezTo>
                <a:cubicBezTo>
                  <a:pt x="1125748" y="132218"/>
                  <a:pt x="1094154" y="141729"/>
                  <a:pt x="1094154" y="141729"/>
                </a:cubicBezTo>
                <a:cubicBezTo>
                  <a:pt x="1060287" y="139124"/>
                  <a:pt x="1026352" y="137294"/>
                  <a:pt x="992554" y="133914"/>
                </a:cubicBezTo>
                <a:cubicBezTo>
                  <a:pt x="974224" y="132081"/>
                  <a:pt x="956125" y="128384"/>
                  <a:pt x="937846" y="126099"/>
                </a:cubicBezTo>
                <a:cubicBezTo>
                  <a:pt x="914438" y="123173"/>
                  <a:pt x="890954" y="120888"/>
                  <a:pt x="867508" y="118283"/>
                </a:cubicBezTo>
                <a:cubicBezTo>
                  <a:pt x="844062" y="120888"/>
                  <a:pt x="820302" y="121473"/>
                  <a:pt x="797169" y="126099"/>
                </a:cubicBezTo>
                <a:cubicBezTo>
                  <a:pt x="781013" y="129330"/>
                  <a:pt x="765908" y="136519"/>
                  <a:pt x="750277" y="141729"/>
                </a:cubicBezTo>
                <a:cubicBezTo>
                  <a:pt x="742462" y="144334"/>
                  <a:pt x="735006" y="148523"/>
                  <a:pt x="726831" y="149545"/>
                </a:cubicBezTo>
                <a:cubicBezTo>
                  <a:pt x="705990" y="152150"/>
                  <a:pt x="685067" y="154166"/>
                  <a:pt x="664308" y="157360"/>
                </a:cubicBezTo>
                <a:cubicBezTo>
                  <a:pt x="651179" y="159380"/>
                  <a:pt x="638118" y="161954"/>
                  <a:pt x="625231" y="165176"/>
                </a:cubicBezTo>
                <a:cubicBezTo>
                  <a:pt x="617239" y="167174"/>
                  <a:pt x="609951" y="171902"/>
                  <a:pt x="601785" y="172991"/>
                </a:cubicBezTo>
                <a:cubicBezTo>
                  <a:pt x="570690" y="177137"/>
                  <a:pt x="539241" y="177966"/>
                  <a:pt x="508000" y="180806"/>
                </a:cubicBezTo>
                <a:cubicBezTo>
                  <a:pt x="481926" y="183176"/>
                  <a:pt x="455798" y="185162"/>
                  <a:pt x="429846" y="188622"/>
                </a:cubicBezTo>
                <a:cubicBezTo>
                  <a:pt x="416679" y="190378"/>
                  <a:pt x="403795" y="193832"/>
                  <a:pt x="390769" y="196437"/>
                </a:cubicBezTo>
                <a:cubicBezTo>
                  <a:pt x="349087" y="193832"/>
                  <a:pt x="307298" y="192582"/>
                  <a:pt x="265723" y="188622"/>
                </a:cubicBezTo>
                <a:cubicBezTo>
                  <a:pt x="252499" y="187363"/>
                  <a:pt x="239930" y="180806"/>
                  <a:pt x="226646" y="180806"/>
                </a:cubicBezTo>
                <a:cubicBezTo>
                  <a:pt x="200465" y="180806"/>
                  <a:pt x="174543" y="186017"/>
                  <a:pt x="148492" y="188622"/>
                </a:cubicBezTo>
                <a:cubicBezTo>
                  <a:pt x="92746" y="207203"/>
                  <a:pt x="160139" y="180856"/>
                  <a:pt x="101600" y="219883"/>
                </a:cubicBezTo>
                <a:cubicBezTo>
                  <a:pt x="94745" y="224453"/>
                  <a:pt x="85522" y="224015"/>
                  <a:pt x="78154" y="227699"/>
                </a:cubicBezTo>
                <a:cubicBezTo>
                  <a:pt x="69753" y="231900"/>
                  <a:pt x="62762" y="238497"/>
                  <a:pt x="54708" y="243329"/>
                </a:cubicBezTo>
                <a:cubicBezTo>
                  <a:pt x="49713" y="246326"/>
                  <a:pt x="53405" y="234211"/>
                  <a:pt x="46892" y="235514"/>
                </a:cubicBezTo>
                <a:close/>
              </a:path>
            </a:pathLst>
          </a:custGeom>
          <a:solidFill>
            <a:srgbClr val="FF57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6" name="Szabadkézi sokszög 15"/>
          <p:cNvSpPr/>
          <p:nvPr/>
        </p:nvSpPr>
        <p:spPr>
          <a:xfrm>
            <a:off x="1006473" y="1205734"/>
            <a:ext cx="2773439" cy="658442"/>
          </a:xfrm>
          <a:custGeom>
            <a:avLst/>
            <a:gdLst>
              <a:gd name="connsiteX0" fmla="*/ 40379 w 2773439"/>
              <a:gd name="connsiteY0" fmla="*/ 32629 h 658442"/>
              <a:gd name="connsiteX1" fmla="*/ 32563 w 2773439"/>
              <a:gd name="connsiteY1" fmla="*/ 71706 h 658442"/>
              <a:gd name="connsiteX2" fmla="*/ 24748 w 2773439"/>
              <a:gd name="connsiteY2" fmla="*/ 95152 h 658442"/>
              <a:gd name="connsiteX3" fmla="*/ 32563 w 2773439"/>
              <a:gd name="connsiteY3" fmla="*/ 337429 h 658442"/>
              <a:gd name="connsiteX4" fmla="*/ 48194 w 2773439"/>
              <a:gd name="connsiteY4" fmla="*/ 454660 h 658442"/>
              <a:gd name="connsiteX5" fmla="*/ 337363 w 2773439"/>
              <a:gd name="connsiteY5" fmla="*/ 579706 h 658442"/>
              <a:gd name="connsiteX6" fmla="*/ 1869179 w 2773439"/>
              <a:gd name="connsiteY6" fmla="*/ 571890 h 658442"/>
              <a:gd name="connsiteX7" fmla="*/ 2627271 w 2773439"/>
              <a:gd name="connsiteY7" fmla="*/ 579706 h 658442"/>
              <a:gd name="connsiteX8" fmla="*/ 2744502 w 2773439"/>
              <a:gd name="connsiteY8" fmla="*/ 571890 h 658442"/>
              <a:gd name="connsiteX9" fmla="*/ 2736687 w 2773439"/>
              <a:gd name="connsiteY9" fmla="*/ 415583 h 658442"/>
              <a:gd name="connsiteX10" fmla="*/ 2728871 w 2773439"/>
              <a:gd name="connsiteY10" fmla="*/ 212383 h 658442"/>
              <a:gd name="connsiteX11" fmla="*/ 2713240 w 2773439"/>
              <a:gd name="connsiteY11" fmla="*/ 134229 h 658442"/>
              <a:gd name="connsiteX12" fmla="*/ 2721056 w 2773439"/>
              <a:gd name="connsiteY12" fmla="*/ 63890 h 658442"/>
              <a:gd name="connsiteX13" fmla="*/ 2713240 w 2773439"/>
              <a:gd name="connsiteY13" fmla="*/ 40444 h 658442"/>
              <a:gd name="connsiteX14" fmla="*/ 2220871 w 2773439"/>
              <a:gd name="connsiteY14" fmla="*/ 32629 h 658442"/>
              <a:gd name="connsiteX15" fmla="*/ 610902 w 2773439"/>
              <a:gd name="connsiteY15" fmla="*/ 16998 h 658442"/>
              <a:gd name="connsiteX16" fmla="*/ 274840 w 2773439"/>
              <a:gd name="connsiteY16" fmla="*/ 1367 h 658442"/>
              <a:gd name="connsiteX17" fmla="*/ 40379 w 2773439"/>
              <a:gd name="connsiteY17" fmla="*/ 32629 h 658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773439" h="658442">
                <a:moveTo>
                  <a:pt x="40379" y="32629"/>
                </a:moveTo>
                <a:cubicBezTo>
                  <a:pt x="0" y="44352"/>
                  <a:pt x="35785" y="58819"/>
                  <a:pt x="32563" y="71706"/>
                </a:cubicBezTo>
                <a:cubicBezTo>
                  <a:pt x="30565" y="79698"/>
                  <a:pt x="24748" y="86914"/>
                  <a:pt x="24748" y="95152"/>
                </a:cubicBezTo>
                <a:cubicBezTo>
                  <a:pt x="24748" y="175953"/>
                  <a:pt x="28809" y="256715"/>
                  <a:pt x="32563" y="337429"/>
                </a:cubicBezTo>
                <a:cubicBezTo>
                  <a:pt x="36698" y="426326"/>
                  <a:pt x="31606" y="404892"/>
                  <a:pt x="48194" y="454660"/>
                </a:cubicBezTo>
                <a:cubicBezTo>
                  <a:pt x="75365" y="658442"/>
                  <a:pt x="25611" y="579706"/>
                  <a:pt x="337363" y="579706"/>
                </a:cubicBezTo>
                <a:lnTo>
                  <a:pt x="1869179" y="571890"/>
                </a:lnTo>
                <a:lnTo>
                  <a:pt x="2627271" y="579706"/>
                </a:lnTo>
                <a:cubicBezTo>
                  <a:pt x="2666435" y="579706"/>
                  <a:pt x="2722778" y="604476"/>
                  <a:pt x="2744502" y="571890"/>
                </a:cubicBezTo>
                <a:cubicBezTo>
                  <a:pt x="2773439" y="528484"/>
                  <a:pt x="2738953" y="467701"/>
                  <a:pt x="2736687" y="415583"/>
                </a:cubicBezTo>
                <a:cubicBezTo>
                  <a:pt x="2733743" y="347864"/>
                  <a:pt x="2734500" y="279932"/>
                  <a:pt x="2728871" y="212383"/>
                </a:cubicBezTo>
                <a:cubicBezTo>
                  <a:pt x="2726665" y="185908"/>
                  <a:pt x="2713240" y="134229"/>
                  <a:pt x="2713240" y="134229"/>
                </a:cubicBezTo>
                <a:cubicBezTo>
                  <a:pt x="2715845" y="110783"/>
                  <a:pt x="2721056" y="87481"/>
                  <a:pt x="2721056" y="63890"/>
                </a:cubicBezTo>
                <a:cubicBezTo>
                  <a:pt x="2721056" y="55652"/>
                  <a:pt x="2721462" y="40958"/>
                  <a:pt x="2713240" y="40444"/>
                </a:cubicBezTo>
                <a:cubicBezTo>
                  <a:pt x="2549416" y="30205"/>
                  <a:pt x="2384999" y="34862"/>
                  <a:pt x="2220871" y="32629"/>
                </a:cubicBezTo>
                <a:lnTo>
                  <a:pt x="610902" y="16998"/>
                </a:lnTo>
                <a:cubicBezTo>
                  <a:pt x="467935" y="6787"/>
                  <a:pt x="451509" y="4263"/>
                  <a:pt x="274840" y="1367"/>
                </a:cubicBezTo>
                <a:cubicBezTo>
                  <a:pt x="191487" y="0"/>
                  <a:pt x="80758" y="20906"/>
                  <a:pt x="40379" y="32629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4" name="Szabadkézi sokszög 23"/>
          <p:cNvSpPr/>
          <p:nvPr/>
        </p:nvSpPr>
        <p:spPr>
          <a:xfrm>
            <a:off x="3032369" y="1556792"/>
            <a:ext cx="1297684" cy="554892"/>
          </a:xfrm>
          <a:custGeom>
            <a:avLst/>
            <a:gdLst>
              <a:gd name="connsiteX0" fmla="*/ 23446 w 1297684"/>
              <a:gd name="connsiteY0" fmla="*/ 179753 h 554892"/>
              <a:gd name="connsiteX1" fmla="*/ 15631 w 1297684"/>
              <a:gd name="connsiteY1" fmla="*/ 211015 h 554892"/>
              <a:gd name="connsiteX2" fmla="*/ 0 w 1297684"/>
              <a:gd name="connsiteY2" fmla="*/ 257907 h 554892"/>
              <a:gd name="connsiteX3" fmla="*/ 7816 w 1297684"/>
              <a:gd name="connsiteY3" fmla="*/ 320430 h 554892"/>
              <a:gd name="connsiteX4" fmla="*/ 23446 w 1297684"/>
              <a:gd name="connsiteY4" fmla="*/ 343876 h 554892"/>
              <a:gd name="connsiteX5" fmla="*/ 15631 w 1297684"/>
              <a:gd name="connsiteY5" fmla="*/ 422030 h 554892"/>
              <a:gd name="connsiteX6" fmla="*/ 23446 w 1297684"/>
              <a:gd name="connsiteY6" fmla="*/ 453292 h 554892"/>
              <a:gd name="connsiteX7" fmla="*/ 62523 w 1297684"/>
              <a:gd name="connsiteY7" fmla="*/ 500184 h 554892"/>
              <a:gd name="connsiteX8" fmla="*/ 70339 w 1297684"/>
              <a:gd name="connsiteY8" fmla="*/ 523630 h 554892"/>
              <a:gd name="connsiteX9" fmla="*/ 117231 w 1297684"/>
              <a:gd name="connsiteY9" fmla="*/ 554892 h 554892"/>
              <a:gd name="connsiteX10" fmla="*/ 211016 w 1297684"/>
              <a:gd name="connsiteY10" fmla="*/ 547076 h 554892"/>
              <a:gd name="connsiteX11" fmla="*/ 234462 w 1297684"/>
              <a:gd name="connsiteY11" fmla="*/ 539261 h 554892"/>
              <a:gd name="connsiteX12" fmla="*/ 289169 w 1297684"/>
              <a:gd name="connsiteY12" fmla="*/ 531446 h 554892"/>
              <a:gd name="connsiteX13" fmla="*/ 492369 w 1297684"/>
              <a:gd name="connsiteY13" fmla="*/ 523630 h 554892"/>
              <a:gd name="connsiteX14" fmla="*/ 539262 w 1297684"/>
              <a:gd name="connsiteY14" fmla="*/ 492369 h 554892"/>
              <a:gd name="connsiteX15" fmla="*/ 570523 w 1297684"/>
              <a:gd name="connsiteY15" fmla="*/ 468923 h 554892"/>
              <a:gd name="connsiteX16" fmla="*/ 609600 w 1297684"/>
              <a:gd name="connsiteY16" fmla="*/ 461107 h 554892"/>
              <a:gd name="connsiteX17" fmla="*/ 703385 w 1297684"/>
              <a:gd name="connsiteY17" fmla="*/ 453292 h 554892"/>
              <a:gd name="connsiteX18" fmla="*/ 969108 w 1297684"/>
              <a:gd name="connsiteY18" fmla="*/ 437661 h 554892"/>
              <a:gd name="connsiteX19" fmla="*/ 1023816 w 1297684"/>
              <a:gd name="connsiteY19" fmla="*/ 422030 h 554892"/>
              <a:gd name="connsiteX20" fmla="*/ 1055077 w 1297684"/>
              <a:gd name="connsiteY20" fmla="*/ 414215 h 554892"/>
              <a:gd name="connsiteX21" fmla="*/ 1125416 w 1297684"/>
              <a:gd name="connsiteY21" fmla="*/ 398584 h 554892"/>
              <a:gd name="connsiteX22" fmla="*/ 1258277 w 1297684"/>
              <a:gd name="connsiteY22" fmla="*/ 390769 h 554892"/>
              <a:gd name="connsiteX23" fmla="*/ 1281723 w 1297684"/>
              <a:gd name="connsiteY23" fmla="*/ 382953 h 554892"/>
              <a:gd name="connsiteX24" fmla="*/ 1281723 w 1297684"/>
              <a:gd name="connsiteY24" fmla="*/ 304800 h 554892"/>
              <a:gd name="connsiteX25" fmla="*/ 1234831 w 1297684"/>
              <a:gd name="connsiteY25" fmla="*/ 257907 h 554892"/>
              <a:gd name="connsiteX26" fmla="*/ 1203569 w 1297684"/>
              <a:gd name="connsiteY26" fmla="*/ 164123 h 554892"/>
              <a:gd name="connsiteX27" fmla="*/ 1187939 w 1297684"/>
              <a:gd name="connsiteY27" fmla="*/ 109415 h 554892"/>
              <a:gd name="connsiteX28" fmla="*/ 1164493 w 1297684"/>
              <a:gd name="connsiteY28" fmla="*/ 23446 h 554892"/>
              <a:gd name="connsiteX29" fmla="*/ 1141046 w 1297684"/>
              <a:gd name="connsiteY29" fmla="*/ 15630 h 554892"/>
              <a:gd name="connsiteX30" fmla="*/ 1117600 w 1297684"/>
              <a:gd name="connsiteY30" fmla="*/ 0 h 554892"/>
              <a:gd name="connsiteX31" fmla="*/ 1031631 w 1297684"/>
              <a:gd name="connsiteY31" fmla="*/ 7815 h 554892"/>
              <a:gd name="connsiteX32" fmla="*/ 1008185 w 1297684"/>
              <a:gd name="connsiteY32" fmla="*/ 23446 h 554892"/>
              <a:gd name="connsiteX33" fmla="*/ 984739 w 1297684"/>
              <a:gd name="connsiteY33" fmla="*/ 31261 h 554892"/>
              <a:gd name="connsiteX34" fmla="*/ 961293 w 1297684"/>
              <a:gd name="connsiteY34" fmla="*/ 46892 h 554892"/>
              <a:gd name="connsiteX35" fmla="*/ 890954 w 1297684"/>
              <a:gd name="connsiteY35" fmla="*/ 62523 h 554892"/>
              <a:gd name="connsiteX36" fmla="*/ 859693 w 1297684"/>
              <a:gd name="connsiteY36" fmla="*/ 70338 h 554892"/>
              <a:gd name="connsiteX37" fmla="*/ 758093 w 1297684"/>
              <a:gd name="connsiteY37" fmla="*/ 62523 h 554892"/>
              <a:gd name="connsiteX38" fmla="*/ 734646 w 1297684"/>
              <a:gd name="connsiteY38" fmla="*/ 54707 h 554892"/>
              <a:gd name="connsiteX39" fmla="*/ 648677 w 1297684"/>
              <a:gd name="connsiteY39" fmla="*/ 62523 h 554892"/>
              <a:gd name="connsiteX40" fmla="*/ 461108 w 1297684"/>
              <a:gd name="connsiteY40" fmla="*/ 70338 h 554892"/>
              <a:gd name="connsiteX41" fmla="*/ 437662 w 1297684"/>
              <a:gd name="connsiteY41" fmla="*/ 85969 h 554892"/>
              <a:gd name="connsiteX42" fmla="*/ 406400 w 1297684"/>
              <a:gd name="connsiteY42" fmla="*/ 109415 h 554892"/>
              <a:gd name="connsiteX43" fmla="*/ 382954 w 1297684"/>
              <a:gd name="connsiteY43" fmla="*/ 117230 h 554892"/>
              <a:gd name="connsiteX44" fmla="*/ 359508 w 1297684"/>
              <a:gd name="connsiteY44" fmla="*/ 132861 h 554892"/>
              <a:gd name="connsiteX45" fmla="*/ 336062 w 1297684"/>
              <a:gd name="connsiteY45" fmla="*/ 140676 h 554892"/>
              <a:gd name="connsiteX46" fmla="*/ 179754 w 1297684"/>
              <a:gd name="connsiteY46" fmla="*/ 148492 h 554892"/>
              <a:gd name="connsiteX47" fmla="*/ 156308 w 1297684"/>
              <a:gd name="connsiteY47" fmla="*/ 164123 h 554892"/>
              <a:gd name="connsiteX48" fmla="*/ 125046 w 1297684"/>
              <a:gd name="connsiteY48" fmla="*/ 187569 h 554892"/>
              <a:gd name="connsiteX49" fmla="*/ 78154 w 1297684"/>
              <a:gd name="connsiteY49" fmla="*/ 203200 h 554892"/>
              <a:gd name="connsiteX50" fmla="*/ 54708 w 1297684"/>
              <a:gd name="connsiteY50" fmla="*/ 211015 h 554892"/>
              <a:gd name="connsiteX51" fmla="*/ 23446 w 1297684"/>
              <a:gd name="connsiteY51" fmla="*/ 179753 h 554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97684" h="554892">
                <a:moveTo>
                  <a:pt x="23446" y="179753"/>
                </a:moveTo>
                <a:cubicBezTo>
                  <a:pt x="20841" y="190174"/>
                  <a:pt x="18717" y="200727"/>
                  <a:pt x="15631" y="211015"/>
                </a:cubicBezTo>
                <a:cubicBezTo>
                  <a:pt x="10897" y="226796"/>
                  <a:pt x="0" y="257907"/>
                  <a:pt x="0" y="257907"/>
                </a:cubicBezTo>
                <a:cubicBezTo>
                  <a:pt x="2605" y="278748"/>
                  <a:pt x="2290" y="300167"/>
                  <a:pt x="7816" y="320430"/>
                </a:cubicBezTo>
                <a:cubicBezTo>
                  <a:pt x="10287" y="329492"/>
                  <a:pt x="22726" y="334511"/>
                  <a:pt x="23446" y="343876"/>
                </a:cubicBezTo>
                <a:cubicBezTo>
                  <a:pt x="25454" y="369980"/>
                  <a:pt x="18236" y="395979"/>
                  <a:pt x="15631" y="422030"/>
                </a:cubicBezTo>
                <a:cubicBezTo>
                  <a:pt x="18236" y="432451"/>
                  <a:pt x="19215" y="443419"/>
                  <a:pt x="23446" y="453292"/>
                </a:cubicBezTo>
                <a:cubicBezTo>
                  <a:pt x="31606" y="472332"/>
                  <a:pt x="48440" y="486101"/>
                  <a:pt x="62523" y="500184"/>
                </a:cubicBezTo>
                <a:cubicBezTo>
                  <a:pt x="65128" y="507999"/>
                  <a:pt x="64514" y="517805"/>
                  <a:pt x="70339" y="523630"/>
                </a:cubicBezTo>
                <a:cubicBezTo>
                  <a:pt x="83623" y="536914"/>
                  <a:pt x="117231" y="554892"/>
                  <a:pt x="117231" y="554892"/>
                </a:cubicBezTo>
                <a:cubicBezTo>
                  <a:pt x="148493" y="552287"/>
                  <a:pt x="179921" y="551222"/>
                  <a:pt x="211016" y="547076"/>
                </a:cubicBezTo>
                <a:cubicBezTo>
                  <a:pt x="219182" y="545987"/>
                  <a:pt x="226384" y="540877"/>
                  <a:pt x="234462" y="539261"/>
                </a:cubicBezTo>
                <a:cubicBezTo>
                  <a:pt x="252525" y="535649"/>
                  <a:pt x="270782" y="532560"/>
                  <a:pt x="289169" y="531446"/>
                </a:cubicBezTo>
                <a:cubicBezTo>
                  <a:pt x="356828" y="527345"/>
                  <a:pt x="424636" y="526235"/>
                  <a:pt x="492369" y="523630"/>
                </a:cubicBezTo>
                <a:cubicBezTo>
                  <a:pt x="546937" y="469065"/>
                  <a:pt x="486477" y="522532"/>
                  <a:pt x="539262" y="492369"/>
                </a:cubicBezTo>
                <a:cubicBezTo>
                  <a:pt x="550571" y="485907"/>
                  <a:pt x="558620" y="474213"/>
                  <a:pt x="570523" y="468923"/>
                </a:cubicBezTo>
                <a:cubicBezTo>
                  <a:pt x="582662" y="463528"/>
                  <a:pt x="596407" y="462659"/>
                  <a:pt x="609600" y="461107"/>
                </a:cubicBezTo>
                <a:cubicBezTo>
                  <a:pt x="640755" y="457442"/>
                  <a:pt x="672156" y="456266"/>
                  <a:pt x="703385" y="453292"/>
                </a:cubicBezTo>
                <a:cubicBezTo>
                  <a:pt x="877349" y="436724"/>
                  <a:pt x="642823" y="450712"/>
                  <a:pt x="969108" y="437661"/>
                </a:cubicBezTo>
                <a:cubicBezTo>
                  <a:pt x="1066831" y="413231"/>
                  <a:pt x="945333" y="444454"/>
                  <a:pt x="1023816" y="422030"/>
                </a:cubicBezTo>
                <a:cubicBezTo>
                  <a:pt x="1034144" y="419079"/>
                  <a:pt x="1044749" y="417166"/>
                  <a:pt x="1055077" y="414215"/>
                </a:cubicBezTo>
                <a:cubicBezTo>
                  <a:pt x="1091303" y="403865"/>
                  <a:pt x="1074733" y="402991"/>
                  <a:pt x="1125416" y="398584"/>
                </a:cubicBezTo>
                <a:cubicBezTo>
                  <a:pt x="1169613" y="394741"/>
                  <a:pt x="1213990" y="393374"/>
                  <a:pt x="1258277" y="390769"/>
                </a:cubicBezTo>
                <a:cubicBezTo>
                  <a:pt x="1266092" y="388164"/>
                  <a:pt x="1275898" y="388778"/>
                  <a:pt x="1281723" y="382953"/>
                </a:cubicBezTo>
                <a:cubicBezTo>
                  <a:pt x="1297684" y="366992"/>
                  <a:pt x="1285519" y="311849"/>
                  <a:pt x="1281723" y="304800"/>
                </a:cubicBezTo>
                <a:cubicBezTo>
                  <a:pt x="1271243" y="285337"/>
                  <a:pt x="1234831" y="257907"/>
                  <a:pt x="1234831" y="257907"/>
                </a:cubicBezTo>
                <a:lnTo>
                  <a:pt x="1203569" y="164123"/>
                </a:lnTo>
                <a:cubicBezTo>
                  <a:pt x="1197376" y="145544"/>
                  <a:pt x="1191209" y="129037"/>
                  <a:pt x="1187939" y="109415"/>
                </a:cubicBezTo>
                <a:cubicBezTo>
                  <a:pt x="1183717" y="84083"/>
                  <a:pt x="1189645" y="43568"/>
                  <a:pt x="1164493" y="23446"/>
                </a:cubicBezTo>
                <a:cubicBezTo>
                  <a:pt x="1158060" y="18299"/>
                  <a:pt x="1148415" y="19314"/>
                  <a:pt x="1141046" y="15630"/>
                </a:cubicBezTo>
                <a:cubicBezTo>
                  <a:pt x="1132645" y="11430"/>
                  <a:pt x="1125415" y="5210"/>
                  <a:pt x="1117600" y="0"/>
                </a:cubicBezTo>
                <a:cubicBezTo>
                  <a:pt x="1088944" y="2605"/>
                  <a:pt x="1059767" y="1786"/>
                  <a:pt x="1031631" y="7815"/>
                </a:cubicBezTo>
                <a:cubicBezTo>
                  <a:pt x="1022447" y="9783"/>
                  <a:pt x="1016586" y="19245"/>
                  <a:pt x="1008185" y="23446"/>
                </a:cubicBezTo>
                <a:cubicBezTo>
                  <a:pt x="1000817" y="27130"/>
                  <a:pt x="992554" y="28656"/>
                  <a:pt x="984739" y="31261"/>
                </a:cubicBezTo>
                <a:cubicBezTo>
                  <a:pt x="976924" y="36471"/>
                  <a:pt x="969694" y="42691"/>
                  <a:pt x="961293" y="46892"/>
                </a:cubicBezTo>
                <a:cubicBezTo>
                  <a:pt x="941017" y="57030"/>
                  <a:pt x="910958" y="58522"/>
                  <a:pt x="890954" y="62523"/>
                </a:cubicBezTo>
                <a:cubicBezTo>
                  <a:pt x="880422" y="64630"/>
                  <a:pt x="870113" y="67733"/>
                  <a:pt x="859693" y="70338"/>
                </a:cubicBezTo>
                <a:cubicBezTo>
                  <a:pt x="825826" y="67733"/>
                  <a:pt x="791797" y="66736"/>
                  <a:pt x="758093" y="62523"/>
                </a:cubicBezTo>
                <a:cubicBezTo>
                  <a:pt x="749918" y="61501"/>
                  <a:pt x="742884" y="54707"/>
                  <a:pt x="734646" y="54707"/>
                </a:cubicBezTo>
                <a:cubicBezTo>
                  <a:pt x="705871" y="54707"/>
                  <a:pt x="677405" y="60881"/>
                  <a:pt x="648677" y="62523"/>
                </a:cubicBezTo>
                <a:cubicBezTo>
                  <a:pt x="586202" y="66093"/>
                  <a:pt x="523631" y="67733"/>
                  <a:pt x="461108" y="70338"/>
                </a:cubicBezTo>
                <a:cubicBezTo>
                  <a:pt x="453293" y="75548"/>
                  <a:pt x="445305" y="80509"/>
                  <a:pt x="437662" y="85969"/>
                </a:cubicBezTo>
                <a:cubicBezTo>
                  <a:pt x="427063" y="93540"/>
                  <a:pt x="417710" y="102953"/>
                  <a:pt x="406400" y="109415"/>
                </a:cubicBezTo>
                <a:cubicBezTo>
                  <a:pt x="399247" y="113502"/>
                  <a:pt x="390769" y="114625"/>
                  <a:pt x="382954" y="117230"/>
                </a:cubicBezTo>
                <a:cubicBezTo>
                  <a:pt x="375139" y="122440"/>
                  <a:pt x="367909" y="128660"/>
                  <a:pt x="359508" y="132861"/>
                </a:cubicBezTo>
                <a:cubicBezTo>
                  <a:pt x="352140" y="136545"/>
                  <a:pt x="344269" y="139962"/>
                  <a:pt x="336062" y="140676"/>
                </a:cubicBezTo>
                <a:cubicBezTo>
                  <a:pt x="284090" y="145195"/>
                  <a:pt x="231857" y="145887"/>
                  <a:pt x="179754" y="148492"/>
                </a:cubicBezTo>
                <a:cubicBezTo>
                  <a:pt x="171939" y="153702"/>
                  <a:pt x="163951" y="158663"/>
                  <a:pt x="156308" y="164123"/>
                </a:cubicBezTo>
                <a:cubicBezTo>
                  <a:pt x="145709" y="171694"/>
                  <a:pt x="136697" y="181744"/>
                  <a:pt x="125046" y="187569"/>
                </a:cubicBezTo>
                <a:cubicBezTo>
                  <a:pt x="110309" y="194937"/>
                  <a:pt x="93785" y="197990"/>
                  <a:pt x="78154" y="203200"/>
                </a:cubicBezTo>
                <a:cubicBezTo>
                  <a:pt x="70339" y="205805"/>
                  <a:pt x="62946" y="211015"/>
                  <a:pt x="54708" y="211015"/>
                </a:cubicBezTo>
                <a:lnTo>
                  <a:pt x="23446" y="179753"/>
                </a:lnTo>
                <a:close/>
              </a:path>
            </a:pathLst>
          </a:custGeom>
          <a:solidFill>
            <a:srgbClr val="FF57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8" name="Szabadkézi sokszög 17"/>
          <p:cNvSpPr/>
          <p:nvPr/>
        </p:nvSpPr>
        <p:spPr>
          <a:xfrm>
            <a:off x="5144725" y="1130250"/>
            <a:ext cx="2469661" cy="561405"/>
          </a:xfrm>
          <a:custGeom>
            <a:avLst/>
            <a:gdLst>
              <a:gd name="connsiteX0" fmla="*/ 164123 w 2469661"/>
              <a:gd name="connsiteY0" fmla="*/ 76851 h 561405"/>
              <a:gd name="connsiteX1" fmla="*/ 187569 w 2469661"/>
              <a:gd name="connsiteY1" fmla="*/ 545774 h 561405"/>
              <a:gd name="connsiteX2" fmla="*/ 273538 w 2469661"/>
              <a:gd name="connsiteY2" fmla="*/ 553590 h 561405"/>
              <a:gd name="connsiteX3" fmla="*/ 398585 w 2469661"/>
              <a:gd name="connsiteY3" fmla="*/ 561405 h 561405"/>
              <a:gd name="connsiteX4" fmla="*/ 1758461 w 2469661"/>
              <a:gd name="connsiteY4" fmla="*/ 545774 h 561405"/>
              <a:gd name="connsiteX5" fmla="*/ 2469661 w 2469661"/>
              <a:gd name="connsiteY5" fmla="*/ 530144 h 561405"/>
              <a:gd name="connsiteX6" fmla="*/ 2438400 w 2469661"/>
              <a:gd name="connsiteY6" fmla="*/ 467620 h 561405"/>
              <a:gd name="connsiteX7" fmla="*/ 2422769 w 2469661"/>
              <a:gd name="connsiteY7" fmla="*/ 350390 h 561405"/>
              <a:gd name="connsiteX8" fmla="*/ 2430585 w 2469661"/>
              <a:gd name="connsiteY8" fmla="*/ 217528 h 561405"/>
              <a:gd name="connsiteX9" fmla="*/ 2430585 w 2469661"/>
              <a:gd name="connsiteY9" fmla="*/ 108113 h 561405"/>
              <a:gd name="connsiteX10" fmla="*/ 2078892 w 2469661"/>
              <a:gd name="connsiteY10" fmla="*/ 100297 h 561405"/>
              <a:gd name="connsiteX11" fmla="*/ 1594338 w 2469661"/>
              <a:gd name="connsiteY11" fmla="*/ 92482 h 561405"/>
              <a:gd name="connsiteX12" fmla="*/ 1172308 w 2469661"/>
              <a:gd name="connsiteY12" fmla="*/ 84667 h 561405"/>
              <a:gd name="connsiteX13" fmla="*/ 164123 w 2469661"/>
              <a:gd name="connsiteY13" fmla="*/ 76851 h 5614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469661" h="561405">
                <a:moveTo>
                  <a:pt x="164123" y="76851"/>
                </a:moveTo>
                <a:cubicBezTo>
                  <a:pt x="0" y="153702"/>
                  <a:pt x="6817" y="521673"/>
                  <a:pt x="187569" y="545774"/>
                </a:cubicBezTo>
                <a:cubicBezTo>
                  <a:pt x="216091" y="549577"/>
                  <a:pt x="244842" y="551464"/>
                  <a:pt x="273538" y="553590"/>
                </a:cubicBezTo>
                <a:cubicBezTo>
                  <a:pt x="315188" y="556675"/>
                  <a:pt x="356903" y="558800"/>
                  <a:pt x="398585" y="561405"/>
                </a:cubicBezTo>
                <a:lnTo>
                  <a:pt x="1758461" y="545774"/>
                </a:lnTo>
                <a:cubicBezTo>
                  <a:pt x="2062679" y="522374"/>
                  <a:pt x="1826097" y="538394"/>
                  <a:pt x="2469661" y="530144"/>
                </a:cubicBezTo>
                <a:cubicBezTo>
                  <a:pt x="2459241" y="509303"/>
                  <a:pt x="2442970" y="490469"/>
                  <a:pt x="2438400" y="467620"/>
                </a:cubicBezTo>
                <a:cubicBezTo>
                  <a:pt x="2425451" y="402871"/>
                  <a:pt x="2431907" y="441761"/>
                  <a:pt x="2422769" y="350390"/>
                </a:cubicBezTo>
                <a:cubicBezTo>
                  <a:pt x="2425374" y="306103"/>
                  <a:pt x="2426901" y="261739"/>
                  <a:pt x="2430585" y="217528"/>
                </a:cubicBezTo>
                <a:cubicBezTo>
                  <a:pt x="2430883" y="213956"/>
                  <a:pt x="2451127" y="111686"/>
                  <a:pt x="2430585" y="108113"/>
                </a:cubicBezTo>
                <a:cubicBezTo>
                  <a:pt x="2315059" y="88022"/>
                  <a:pt x="2196131" y="102488"/>
                  <a:pt x="2078892" y="100297"/>
                </a:cubicBezTo>
                <a:lnTo>
                  <a:pt x="1594338" y="92482"/>
                </a:lnTo>
                <a:lnTo>
                  <a:pt x="1172308" y="84667"/>
                </a:lnTo>
                <a:cubicBezTo>
                  <a:pt x="721908" y="64193"/>
                  <a:pt x="328246" y="0"/>
                  <a:pt x="164123" y="76851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3" name="Szabadkézi sokszög 22"/>
          <p:cNvSpPr/>
          <p:nvPr/>
        </p:nvSpPr>
        <p:spPr>
          <a:xfrm>
            <a:off x="6740211" y="1391138"/>
            <a:ext cx="1573050" cy="601785"/>
          </a:xfrm>
          <a:custGeom>
            <a:avLst/>
            <a:gdLst>
              <a:gd name="connsiteX0" fmla="*/ 35727 w 1573050"/>
              <a:gd name="connsiteY0" fmla="*/ 242277 h 601785"/>
              <a:gd name="connsiteX1" fmla="*/ 59174 w 1573050"/>
              <a:gd name="connsiteY1" fmla="*/ 250093 h 601785"/>
              <a:gd name="connsiteX2" fmla="*/ 20097 w 1573050"/>
              <a:gd name="connsiteY2" fmla="*/ 351693 h 601785"/>
              <a:gd name="connsiteX3" fmla="*/ 4466 w 1573050"/>
              <a:gd name="connsiteY3" fmla="*/ 375139 h 601785"/>
              <a:gd name="connsiteX4" fmla="*/ 35727 w 1573050"/>
              <a:gd name="connsiteY4" fmla="*/ 406400 h 601785"/>
              <a:gd name="connsiteX5" fmla="*/ 59174 w 1573050"/>
              <a:gd name="connsiteY5" fmla="*/ 429847 h 601785"/>
              <a:gd name="connsiteX6" fmla="*/ 82620 w 1573050"/>
              <a:gd name="connsiteY6" fmla="*/ 445477 h 601785"/>
              <a:gd name="connsiteX7" fmla="*/ 82620 w 1573050"/>
              <a:gd name="connsiteY7" fmla="*/ 586154 h 601785"/>
              <a:gd name="connsiteX8" fmla="*/ 129512 w 1573050"/>
              <a:gd name="connsiteY8" fmla="*/ 601785 h 601785"/>
              <a:gd name="connsiteX9" fmla="*/ 231112 w 1573050"/>
              <a:gd name="connsiteY9" fmla="*/ 586154 h 601785"/>
              <a:gd name="connsiteX10" fmla="*/ 278004 w 1573050"/>
              <a:gd name="connsiteY10" fmla="*/ 562708 h 601785"/>
              <a:gd name="connsiteX11" fmla="*/ 301451 w 1573050"/>
              <a:gd name="connsiteY11" fmla="*/ 547077 h 601785"/>
              <a:gd name="connsiteX12" fmla="*/ 340527 w 1573050"/>
              <a:gd name="connsiteY12" fmla="*/ 539262 h 601785"/>
              <a:gd name="connsiteX13" fmla="*/ 418681 w 1573050"/>
              <a:gd name="connsiteY13" fmla="*/ 508000 h 601785"/>
              <a:gd name="connsiteX14" fmla="*/ 465574 w 1573050"/>
              <a:gd name="connsiteY14" fmla="*/ 492370 h 601785"/>
              <a:gd name="connsiteX15" fmla="*/ 598435 w 1573050"/>
              <a:gd name="connsiteY15" fmla="*/ 500185 h 601785"/>
              <a:gd name="connsiteX16" fmla="*/ 621881 w 1573050"/>
              <a:gd name="connsiteY16" fmla="*/ 508000 h 601785"/>
              <a:gd name="connsiteX17" fmla="*/ 668774 w 1573050"/>
              <a:gd name="connsiteY17" fmla="*/ 515816 h 601785"/>
              <a:gd name="connsiteX18" fmla="*/ 731297 w 1573050"/>
              <a:gd name="connsiteY18" fmla="*/ 508000 h 601785"/>
              <a:gd name="connsiteX19" fmla="*/ 754743 w 1573050"/>
              <a:gd name="connsiteY19" fmla="*/ 500185 h 601785"/>
              <a:gd name="connsiteX20" fmla="*/ 786004 w 1573050"/>
              <a:gd name="connsiteY20" fmla="*/ 492370 h 601785"/>
              <a:gd name="connsiteX21" fmla="*/ 809451 w 1573050"/>
              <a:gd name="connsiteY21" fmla="*/ 476739 h 601785"/>
              <a:gd name="connsiteX22" fmla="*/ 918866 w 1573050"/>
              <a:gd name="connsiteY22" fmla="*/ 461108 h 601785"/>
              <a:gd name="connsiteX23" fmla="*/ 1004835 w 1573050"/>
              <a:gd name="connsiteY23" fmla="*/ 445477 h 601785"/>
              <a:gd name="connsiteX24" fmla="*/ 1223666 w 1573050"/>
              <a:gd name="connsiteY24" fmla="*/ 429847 h 601785"/>
              <a:gd name="connsiteX25" fmla="*/ 1301820 w 1573050"/>
              <a:gd name="connsiteY25" fmla="*/ 406400 h 601785"/>
              <a:gd name="connsiteX26" fmla="*/ 1348712 w 1573050"/>
              <a:gd name="connsiteY26" fmla="*/ 375139 h 601785"/>
              <a:gd name="connsiteX27" fmla="*/ 1372158 w 1573050"/>
              <a:gd name="connsiteY27" fmla="*/ 359508 h 601785"/>
              <a:gd name="connsiteX28" fmla="*/ 1403420 w 1573050"/>
              <a:gd name="connsiteY28" fmla="*/ 343877 h 601785"/>
              <a:gd name="connsiteX29" fmla="*/ 1434681 w 1573050"/>
              <a:gd name="connsiteY29" fmla="*/ 312616 h 601785"/>
              <a:gd name="connsiteX30" fmla="*/ 1458127 w 1573050"/>
              <a:gd name="connsiteY30" fmla="*/ 304800 h 601785"/>
              <a:gd name="connsiteX31" fmla="*/ 1505020 w 1573050"/>
              <a:gd name="connsiteY31" fmla="*/ 265724 h 601785"/>
              <a:gd name="connsiteX32" fmla="*/ 1528466 w 1573050"/>
              <a:gd name="connsiteY32" fmla="*/ 257908 h 601785"/>
              <a:gd name="connsiteX33" fmla="*/ 1551912 w 1573050"/>
              <a:gd name="connsiteY33" fmla="*/ 242277 h 601785"/>
              <a:gd name="connsiteX34" fmla="*/ 1567543 w 1573050"/>
              <a:gd name="connsiteY34" fmla="*/ 218831 h 601785"/>
              <a:gd name="connsiteX35" fmla="*/ 1536281 w 1573050"/>
              <a:gd name="connsiteY35" fmla="*/ 148493 h 601785"/>
              <a:gd name="connsiteX36" fmla="*/ 1497204 w 1573050"/>
              <a:gd name="connsiteY36" fmla="*/ 101600 h 601785"/>
              <a:gd name="connsiteX37" fmla="*/ 1473758 w 1573050"/>
              <a:gd name="connsiteY37" fmla="*/ 54708 h 601785"/>
              <a:gd name="connsiteX38" fmla="*/ 1465943 w 1573050"/>
              <a:gd name="connsiteY38" fmla="*/ 31262 h 601785"/>
              <a:gd name="connsiteX39" fmla="*/ 1411235 w 1573050"/>
              <a:gd name="connsiteY39" fmla="*/ 7816 h 601785"/>
              <a:gd name="connsiteX40" fmla="*/ 1387789 w 1573050"/>
              <a:gd name="connsiteY40" fmla="*/ 0 h 601785"/>
              <a:gd name="connsiteX41" fmla="*/ 1231481 w 1573050"/>
              <a:gd name="connsiteY41" fmla="*/ 23447 h 601785"/>
              <a:gd name="connsiteX42" fmla="*/ 1200220 w 1573050"/>
              <a:gd name="connsiteY42" fmla="*/ 31262 h 601785"/>
              <a:gd name="connsiteX43" fmla="*/ 1082989 w 1573050"/>
              <a:gd name="connsiteY43" fmla="*/ 39077 h 601785"/>
              <a:gd name="connsiteX44" fmla="*/ 887604 w 1573050"/>
              <a:gd name="connsiteY44" fmla="*/ 70339 h 601785"/>
              <a:gd name="connsiteX45" fmla="*/ 809451 w 1573050"/>
              <a:gd name="connsiteY45" fmla="*/ 85970 h 601785"/>
              <a:gd name="connsiteX46" fmla="*/ 770374 w 1573050"/>
              <a:gd name="connsiteY46" fmla="*/ 109416 h 601785"/>
              <a:gd name="connsiteX47" fmla="*/ 723481 w 1573050"/>
              <a:gd name="connsiteY47" fmla="*/ 125047 h 601785"/>
              <a:gd name="connsiteX48" fmla="*/ 684404 w 1573050"/>
              <a:gd name="connsiteY48" fmla="*/ 140677 h 601785"/>
              <a:gd name="connsiteX49" fmla="*/ 653143 w 1573050"/>
              <a:gd name="connsiteY49" fmla="*/ 156308 h 601785"/>
              <a:gd name="connsiteX50" fmla="*/ 629697 w 1573050"/>
              <a:gd name="connsiteY50" fmla="*/ 164124 h 601785"/>
              <a:gd name="connsiteX51" fmla="*/ 606251 w 1573050"/>
              <a:gd name="connsiteY51" fmla="*/ 179754 h 601785"/>
              <a:gd name="connsiteX52" fmla="*/ 528097 w 1573050"/>
              <a:gd name="connsiteY52" fmla="*/ 203200 h 601785"/>
              <a:gd name="connsiteX53" fmla="*/ 238927 w 1573050"/>
              <a:gd name="connsiteY53" fmla="*/ 203200 h 601785"/>
              <a:gd name="connsiteX54" fmla="*/ 215481 w 1573050"/>
              <a:gd name="connsiteY54" fmla="*/ 211016 h 601785"/>
              <a:gd name="connsiteX55" fmla="*/ 98251 w 1573050"/>
              <a:gd name="connsiteY55" fmla="*/ 226647 h 601785"/>
              <a:gd name="connsiteX56" fmla="*/ 66989 w 1573050"/>
              <a:gd name="connsiteY56" fmla="*/ 234462 h 601785"/>
              <a:gd name="connsiteX57" fmla="*/ 35727 w 1573050"/>
              <a:gd name="connsiteY57" fmla="*/ 242277 h 6017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1573050" h="601785">
                <a:moveTo>
                  <a:pt x="35727" y="242277"/>
                </a:moveTo>
                <a:cubicBezTo>
                  <a:pt x="34425" y="244882"/>
                  <a:pt x="58428" y="241888"/>
                  <a:pt x="59174" y="250093"/>
                </a:cubicBezTo>
                <a:cubicBezTo>
                  <a:pt x="66382" y="329379"/>
                  <a:pt x="51925" y="313499"/>
                  <a:pt x="20097" y="351693"/>
                </a:cubicBezTo>
                <a:cubicBezTo>
                  <a:pt x="14084" y="358909"/>
                  <a:pt x="9676" y="367324"/>
                  <a:pt x="4466" y="375139"/>
                </a:cubicBezTo>
                <a:cubicBezTo>
                  <a:pt x="19352" y="419798"/>
                  <a:pt x="0" y="382582"/>
                  <a:pt x="35727" y="406400"/>
                </a:cubicBezTo>
                <a:cubicBezTo>
                  <a:pt x="44924" y="412531"/>
                  <a:pt x="50683" y="422771"/>
                  <a:pt x="59174" y="429847"/>
                </a:cubicBezTo>
                <a:cubicBezTo>
                  <a:pt x="66390" y="435860"/>
                  <a:pt x="74805" y="440267"/>
                  <a:pt x="82620" y="445477"/>
                </a:cubicBezTo>
                <a:cubicBezTo>
                  <a:pt x="78334" y="479759"/>
                  <a:pt x="64265" y="554688"/>
                  <a:pt x="82620" y="586154"/>
                </a:cubicBezTo>
                <a:cubicBezTo>
                  <a:pt x="90922" y="600386"/>
                  <a:pt x="129512" y="601785"/>
                  <a:pt x="129512" y="601785"/>
                </a:cubicBezTo>
                <a:cubicBezTo>
                  <a:pt x="140526" y="600408"/>
                  <a:pt x="212353" y="592975"/>
                  <a:pt x="231112" y="586154"/>
                </a:cubicBezTo>
                <a:cubicBezTo>
                  <a:pt x="247535" y="580182"/>
                  <a:pt x="262728" y="571195"/>
                  <a:pt x="278004" y="562708"/>
                </a:cubicBezTo>
                <a:cubicBezTo>
                  <a:pt x="286215" y="558146"/>
                  <a:pt x="292656" y="550375"/>
                  <a:pt x="301451" y="547077"/>
                </a:cubicBezTo>
                <a:cubicBezTo>
                  <a:pt x="313889" y="542413"/>
                  <a:pt x="327502" y="541867"/>
                  <a:pt x="340527" y="539262"/>
                </a:cubicBezTo>
                <a:cubicBezTo>
                  <a:pt x="416629" y="501212"/>
                  <a:pt x="358418" y="526079"/>
                  <a:pt x="418681" y="508000"/>
                </a:cubicBezTo>
                <a:cubicBezTo>
                  <a:pt x="434463" y="503266"/>
                  <a:pt x="465574" y="492370"/>
                  <a:pt x="465574" y="492370"/>
                </a:cubicBezTo>
                <a:cubicBezTo>
                  <a:pt x="509861" y="494975"/>
                  <a:pt x="554292" y="495771"/>
                  <a:pt x="598435" y="500185"/>
                </a:cubicBezTo>
                <a:cubicBezTo>
                  <a:pt x="606632" y="501005"/>
                  <a:pt x="613839" y="506213"/>
                  <a:pt x="621881" y="508000"/>
                </a:cubicBezTo>
                <a:cubicBezTo>
                  <a:pt x="637350" y="511438"/>
                  <a:pt x="653143" y="513211"/>
                  <a:pt x="668774" y="515816"/>
                </a:cubicBezTo>
                <a:cubicBezTo>
                  <a:pt x="689615" y="513211"/>
                  <a:pt x="710633" y="511757"/>
                  <a:pt x="731297" y="508000"/>
                </a:cubicBezTo>
                <a:cubicBezTo>
                  <a:pt x="739402" y="506526"/>
                  <a:pt x="746822" y="502448"/>
                  <a:pt x="754743" y="500185"/>
                </a:cubicBezTo>
                <a:cubicBezTo>
                  <a:pt x="765071" y="497234"/>
                  <a:pt x="775584" y="494975"/>
                  <a:pt x="786004" y="492370"/>
                </a:cubicBezTo>
                <a:cubicBezTo>
                  <a:pt x="793820" y="487160"/>
                  <a:pt x="800540" y="479709"/>
                  <a:pt x="809451" y="476739"/>
                </a:cubicBezTo>
                <a:cubicBezTo>
                  <a:pt x="824204" y="471821"/>
                  <a:pt x="910677" y="462473"/>
                  <a:pt x="918866" y="461108"/>
                </a:cubicBezTo>
                <a:cubicBezTo>
                  <a:pt x="991668" y="448974"/>
                  <a:pt x="898899" y="454557"/>
                  <a:pt x="1004835" y="445477"/>
                </a:cubicBezTo>
                <a:cubicBezTo>
                  <a:pt x="1077697" y="439232"/>
                  <a:pt x="1150722" y="435057"/>
                  <a:pt x="1223666" y="429847"/>
                </a:cubicBezTo>
                <a:cubicBezTo>
                  <a:pt x="1241140" y="425478"/>
                  <a:pt x="1290406" y="414009"/>
                  <a:pt x="1301820" y="406400"/>
                </a:cubicBezTo>
                <a:lnTo>
                  <a:pt x="1348712" y="375139"/>
                </a:lnTo>
                <a:cubicBezTo>
                  <a:pt x="1356527" y="369929"/>
                  <a:pt x="1363757" y="363709"/>
                  <a:pt x="1372158" y="359508"/>
                </a:cubicBezTo>
                <a:cubicBezTo>
                  <a:pt x="1382579" y="354298"/>
                  <a:pt x="1394099" y="350867"/>
                  <a:pt x="1403420" y="343877"/>
                </a:cubicBezTo>
                <a:cubicBezTo>
                  <a:pt x="1415209" y="335035"/>
                  <a:pt x="1422689" y="321182"/>
                  <a:pt x="1434681" y="312616"/>
                </a:cubicBezTo>
                <a:cubicBezTo>
                  <a:pt x="1441385" y="307828"/>
                  <a:pt x="1450759" y="308484"/>
                  <a:pt x="1458127" y="304800"/>
                </a:cubicBezTo>
                <a:cubicBezTo>
                  <a:pt x="1509271" y="279228"/>
                  <a:pt x="1453162" y="300296"/>
                  <a:pt x="1505020" y="265724"/>
                </a:cubicBezTo>
                <a:cubicBezTo>
                  <a:pt x="1511875" y="261154"/>
                  <a:pt x="1521098" y="261592"/>
                  <a:pt x="1528466" y="257908"/>
                </a:cubicBezTo>
                <a:cubicBezTo>
                  <a:pt x="1536867" y="253707"/>
                  <a:pt x="1544097" y="247487"/>
                  <a:pt x="1551912" y="242277"/>
                </a:cubicBezTo>
                <a:cubicBezTo>
                  <a:pt x="1557122" y="234462"/>
                  <a:pt x="1566506" y="228166"/>
                  <a:pt x="1567543" y="218831"/>
                </a:cubicBezTo>
                <a:cubicBezTo>
                  <a:pt x="1573050" y="169268"/>
                  <a:pt x="1560372" y="177403"/>
                  <a:pt x="1536281" y="148493"/>
                </a:cubicBezTo>
                <a:cubicBezTo>
                  <a:pt x="1481877" y="83207"/>
                  <a:pt x="1565705" y="170101"/>
                  <a:pt x="1497204" y="101600"/>
                </a:cubicBezTo>
                <a:cubicBezTo>
                  <a:pt x="1477561" y="42668"/>
                  <a:pt x="1504058" y="115309"/>
                  <a:pt x="1473758" y="54708"/>
                </a:cubicBezTo>
                <a:cubicBezTo>
                  <a:pt x="1470074" y="47340"/>
                  <a:pt x="1471089" y="37695"/>
                  <a:pt x="1465943" y="31262"/>
                </a:cubicBezTo>
                <a:cubicBezTo>
                  <a:pt x="1451841" y="13634"/>
                  <a:pt x="1430704" y="13379"/>
                  <a:pt x="1411235" y="7816"/>
                </a:cubicBezTo>
                <a:cubicBezTo>
                  <a:pt x="1403314" y="5553"/>
                  <a:pt x="1395604" y="2605"/>
                  <a:pt x="1387789" y="0"/>
                </a:cubicBezTo>
                <a:cubicBezTo>
                  <a:pt x="1375540" y="1750"/>
                  <a:pt x="1266173" y="16508"/>
                  <a:pt x="1231481" y="23447"/>
                </a:cubicBezTo>
                <a:cubicBezTo>
                  <a:pt x="1220949" y="25554"/>
                  <a:pt x="1210902" y="30138"/>
                  <a:pt x="1200220" y="31262"/>
                </a:cubicBezTo>
                <a:cubicBezTo>
                  <a:pt x="1161271" y="35362"/>
                  <a:pt x="1122066" y="36472"/>
                  <a:pt x="1082989" y="39077"/>
                </a:cubicBezTo>
                <a:cubicBezTo>
                  <a:pt x="981216" y="53617"/>
                  <a:pt x="1046461" y="43863"/>
                  <a:pt x="887604" y="70339"/>
                </a:cubicBezTo>
                <a:cubicBezTo>
                  <a:pt x="830114" y="79921"/>
                  <a:pt x="856087" y="74310"/>
                  <a:pt x="809451" y="85970"/>
                </a:cubicBezTo>
                <a:cubicBezTo>
                  <a:pt x="796425" y="93785"/>
                  <a:pt x="784203" y="103130"/>
                  <a:pt x="770374" y="109416"/>
                </a:cubicBezTo>
                <a:cubicBezTo>
                  <a:pt x="755374" y="116234"/>
                  <a:pt x="738779" y="118928"/>
                  <a:pt x="723481" y="125047"/>
                </a:cubicBezTo>
                <a:cubicBezTo>
                  <a:pt x="710455" y="130257"/>
                  <a:pt x="697224" y="134979"/>
                  <a:pt x="684404" y="140677"/>
                </a:cubicBezTo>
                <a:cubicBezTo>
                  <a:pt x="673758" y="145409"/>
                  <a:pt x="663851" y="151719"/>
                  <a:pt x="653143" y="156308"/>
                </a:cubicBezTo>
                <a:cubicBezTo>
                  <a:pt x="645571" y="159553"/>
                  <a:pt x="637065" y="160440"/>
                  <a:pt x="629697" y="164124"/>
                </a:cubicBezTo>
                <a:cubicBezTo>
                  <a:pt x="621296" y="168325"/>
                  <a:pt x="614834" y="175939"/>
                  <a:pt x="606251" y="179754"/>
                </a:cubicBezTo>
                <a:cubicBezTo>
                  <a:pt x="581784" y="190628"/>
                  <a:pt x="554080" y="196704"/>
                  <a:pt x="528097" y="203200"/>
                </a:cubicBezTo>
                <a:cubicBezTo>
                  <a:pt x="386831" y="194371"/>
                  <a:pt x="394352" y="190248"/>
                  <a:pt x="238927" y="203200"/>
                </a:cubicBezTo>
                <a:cubicBezTo>
                  <a:pt x="230717" y="203884"/>
                  <a:pt x="223607" y="209662"/>
                  <a:pt x="215481" y="211016"/>
                </a:cubicBezTo>
                <a:cubicBezTo>
                  <a:pt x="90304" y="231879"/>
                  <a:pt x="194670" y="207363"/>
                  <a:pt x="98251" y="226647"/>
                </a:cubicBezTo>
                <a:cubicBezTo>
                  <a:pt x="87718" y="228754"/>
                  <a:pt x="77317" y="231511"/>
                  <a:pt x="66989" y="234462"/>
                </a:cubicBezTo>
                <a:cubicBezTo>
                  <a:pt x="36751" y="243101"/>
                  <a:pt x="37029" y="239672"/>
                  <a:pt x="35727" y="242277"/>
                </a:cubicBezTo>
                <a:close/>
              </a:path>
            </a:pathLst>
          </a:custGeom>
          <a:solidFill>
            <a:srgbClr val="FF57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" name="Cím 1"/>
          <p:cNvSpPr txBox="1">
            <a:spLocks/>
          </p:cNvSpPr>
          <p:nvPr/>
        </p:nvSpPr>
        <p:spPr>
          <a:xfrm>
            <a:off x="3203848" y="404664"/>
            <a:ext cx="2592288" cy="369332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Comic Sans MS" pitchFamily="66" charset="0"/>
              </a:rPr>
              <a:t>Kémiai reakció</a:t>
            </a:r>
            <a:endParaRPr lang="hu-HU" sz="2000" b="1" dirty="0" smtClean="0"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8" name="Cím 1"/>
          <p:cNvSpPr txBox="1">
            <a:spLocks/>
          </p:cNvSpPr>
          <p:nvPr/>
        </p:nvSpPr>
        <p:spPr>
          <a:xfrm>
            <a:off x="1043608" y="1322184"/>
            <a:ext cx="2736304" cy="369332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Comic Sans MS" pitchFamily="66" charset="0"/>
              </a:rPr>
              <a:t>Térfogat növekedés</a:t>
            </a:r>
            <a:endParaRPr lang="hu-HU" sz="2000" b="1" dirty="0" smtClean="0"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9" name="Cím 1"/>
          <p:cNvSpPr txBox="1">
            <a:spLocks/>
          </p:cNvSpPr>
          <p:nvPr/>
        </p:nvSpPr>
        <p:spPr>
          <a:xfrm>
            <a:off x="5076056" y="1259468"/>
            <a:ext cx="2736304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Comic Sans MS" pitchFamily="66" charset="0"/>
              </a:rPr>
              <a:t>Hőfelszabadulás</a:t>
            </a:r>
            <a:endParaRPr lang="hu-HU" sz="2000" b="1" dirty="0" smtClean="0"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0" name="Cím 1"/>
          <p:cNvSpPr txBox="1">
            <a:spLocks/>
          </p:cNvSpPr>
          <p:nvPr/>
        </p:nvSpPr>
        <p:spPr>
          <a:xfrm>
            <a:off x="2267744" y="2214236"/>
            <a:ext cx="4320480" cy="369332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Comic Sans MS" pitchFamily="66" charset="0"/>
              </a:rPr>
              <a:t>Nagy terjedési sebesség</a:t>
            </a:r>
            <a:endParaRPr lang="hu-HU" sz="2000" b="1" dirty="0" smtClean="0"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1" name="Cím 1"/>
          <p:cNvSpPr txBox="1">
            <a:spLocks/>
          </p:cNvSpPr>
          <p:nvPr/>
        </p:nvSpPr>
        <p:spPr>
          <a:xfrm rot="21080691">
            <a:off x="2277849" y="1659542"/>
            <a:ext cx="2736304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chemeClr val="bg1"/>
                </a:solidFill>
                <a:latin typeface="Comic Sans MS" pitchFamily="66" charset="0"/>
              </a:rPr>
              <a:t>&gt;1000x</a:t>
            </a:r>
            <a:endParaRPr lang="hu-HU" sz="2000" b="1" dirty="0" smtClean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2" name="Cím 1"/>
          <p:cNvSpPr txBox="1">
            <a:spLocks/>
          </p:cNvSpPr>
          <p:nvPr/>
        </p:nvSpPr>
        <p:spPr>
          <a:xfrm rot="21080691">
            <a:off x="6146070" y="1515526"/>
            <a:ext cx="2736304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chemeClr val="bg1"/>
                </a:solidFill>
                <a:latin typeface="Comic Sans MS" pitchFamily="66" charset="0"/>
              </a:rPr>
              <a:t>&gt;3000 °C</a:t>
            </a:r>
            <a:endParaRPr lang="hu-HU" sz="2000" b="1" dirty="0" smtClean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3" name="Cím 1"/>
          <p:cNvSpPr txBox="1">
            <a:spLocks/>
          </p:cNvSpPr>
          <p:nvPr/>
        </p:nvSpPr>
        <p:spPr>
          <a:xfrm rot="21080691">
            <a:off x="4770103" y="2537037"/>
            <a:ext cx="2736304" cy="369332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chemeClr val="bg1"/>
                </a:solidFill>
                <a:latin typeface="Comic Sans MS" pitchFamily="66" charset="0"/>
              </a:rPr>
              <a:t>&gt;2000 m/s</a:t>
            </a:r>
            <a:endParaRPr lang="hu-HU" sz="2000" b="1" dirty="0" smtClean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4" name="Cím 1"/>
          <p:cNvSpPr txBox="1">
            <a:spLocks/>
          </p:cNvSpPr>
          <p:nvPr/>
        </p:nvSpPr>
        <p:spPr>
          <a:xfrm>
            <a:off x="1619672" y="3347700"/>
            <a:ext cx="3168352" cy="369332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Comic Sans MS" pitchFamily="66" charset="0"/>
              </a:rPr>
              <a:t>Kompresszió</a:t>
            </a:r>
            <a:endParaRPr lang="hu-HU" sz="2000" b="1" dirty="0" smtClean="0"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15" name="Szabadkézi sokszög 14"/>
          <p:cNvSpPr/>
          <p:nvPr/>
        </p:nvSpPr>
        <p:spPr>
          <a:xfrm>
            <a:off x="3337490" y="271505"/>
            <a:ext cx="2307420" cy="619208"/>
          </a:xfrm>
          <a:custGeom>
            <a:avLst/>
            <a:gdLst>
              <a:gd name="connsiteX0" fmla="*/ 72220 w 2307420"/>
              <a:gd name="connsiteY0" fmla="*/ 80187 h 619208"/>
              <a:gd name="connsiteX1" fmla="*/ 64404 w 2307420"/>
              <a:gd name="connsiteY1" fmla="*/ 478772 h 619208"/>
              <a:gd name="connsiteX2" fmla="*/ 64404 w 2307420"/>
              <a:gd name="connsiteY2" fmla="*/ 588187 h 619208"/>
              <a:gd name="connsiteX3" fmla="*/ 1471173 w 2307420"/>
              <a:gd name="connsiteY3" fmla="*/ 596003 h 619208"/>
              <a:gd name="connsiteX4" fmla="*/ 1838496 w 2307420"/>
              <a:gd name="connsiteY4" fmla="*/ 603818 h 619208"/>
              <a:gd name="connsiteX5" fmla="*/ 2166743 w 2307420"/>
              <a:gd name="connsiteY5" fmla="*/ 588187 h 619208"/>
              <a:gd name="connsiteX6" fmla="*/ 2213635 w 2307420"/>
              <a:gd name="connsiteY6" fmla="*/ 556926 h 619208"/>
              <a:gd name="connsiteX7" fmla="*/ 2260527 w 2307420"/>
              <a:gd name="connsiteY7" fmla="*/ 517849 h 619208"/>
              <a:gd name="connsiteX8" fmla="*/ 2291789 w 2307420"/>
              <a:gd name="connsiteY8" fmla="*/ 470957 h 619208"/>
              <a:gd name="connsiteX9" fmla="*/ 2307420 w 2307420"/>
              <a:gd name="connsiteY9" fmla="*/ 416249 h 619208"/>
              <a:gd name="connsiteX10" fmla="*/ 2299604 w 2307420"/>
              <a:gd name="connsiteY10" fmla="*/ 267757 h 619208"/>
              <a:gd name="connsiteX11" fmla="*/ 2283973 w 2307420"/>
              <a:gd name="connsiteY11" fmla="*/ 119264 h 619208"/>
              <a:gd name="connsiteX12" fmla="*/ 2276158 w 2307420"/>
              <a:gd name="connsiteY12" fmla="*/ 80187 h 619208"/>
              <a:gd name="connsiteX13" fmla="*/ 2213635 w 2307420"/>
              <a:gd name="connsiteY13" fmla="*/ 72372 h 619208"/>
              <a:gd name="connsiteX14" fmla="*/ 1736896 w 2307420"/>
              <a:gd name="connsiteY14" fmla="*/ 64557 h 619208"/>
              <a:gd name="connsiteX15" fmla="*/ 1650927 w 2307420"/>
              <a:gd name="connsiteY15" fmla="*/ 56741 h 619208"/>
              <a:gd name="connsiteX16" fmla="*/ 1518066 w 2307420"/>
              <a:gd name="connsiteY16" fmla="*/ 48926 h 619208"/>
              <a:gd name="connsiteX17" fmla="*/ 1400835 w 2307420"/>
              <a:gd name="connsiteY17" fmla="*/ 41110 h 619208"/>
              <a:gd name="connsiteX18" fmla="*/ 1346127 w 2307420"/>
              <a:gd name="connsiteY18" fmla="*/ 33295 h 619208"/>
              <a:gd name="connsiteX19" fmla="*/ 1080404 w 2307420"/>
              <a:gd name="connsiteY19" fmla="*/ 17664 h 619208"/>
              <a:gd name="connsiteX20" fmla="*/ 791235 w 2307420"/>
              <a:gd name="connsiteY20" fmla="*/ 2033 h 619208"/>
              <a:gd name="connsiteX21" fmla="*/ 181635 w 2307420"/>
              <a:gd name="connsiteY21" fmla="*/ 9849 h 619208"/>
              <a:gd name="connsiteX22" fmla="*/ 87850 w 2307420"/>
              <a:gd name="connsiteY22" fmla="*/ 33295 h 619208"/>
              <a:gd name="connsiteX23" fmla="*/ 64404 w 2307420"/>
              <a:gd name="connsiteY23" fmla="*/ 41110 h 619208"/>
              <a:gd name="connsiteX24" fmla="*/ 72220 w 2307420"/>
              <a:gd name="connsiteY24" fmla="*/ 80187 h 619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2307420" h="619208">
                <a:moveTo>
                  <a:pt x="72220" y="80187"/>
                </a:moveTo>
                <a:cubicBezTo>
                  <a:pt x="72220" y="153131"/>
                  <a:pt x="69322" y="345976"/>
                  <a:pt x="64404" y="478772"/>
                </a:cubicBezTo>
                <a:cubicBezTo>
                  <a:pt x="63478" y="503777"/>
                  <a:pt x="0" y="583917"/>
                  <a:pt x="64404" y="588187"/>
                </a:cubicBezTo>
                <a:cubicBezTo>
                  <a:pt x="532307" y="619208"/>
                  <a:pt x="1002250" y="593398"/>
                  <a:pt x="1471173" y="596003"/>
                </a:cubicBezTo>
                <a:cubicBezTo>
                  <a:pt x="1593614" y="598608"/>
                  <a:pt x="1716027" y="603818"/>
                  <a:pt x="1838496" y="603818"/>
                </a:cubicBezTo>
                <a:cubicBezTo>
                  <a:pt x="2100079" y="603818"/>
                  <a:pt x="2038743" y="613789"/>
                  <a:pt x="2166743" y="588187"/>
                </a:cubicBezTo>
                <a:cubicBezTo>
                  <a:pt x="2182374" y="577767"/>
                  <a:pt x="2200352" y="570209"/>
                  <a:pt x="2213635" y="556926"/>
                </a:cubicBezTo>
                <a:cubicBezTo>
                  <a:pt x="2243723" y="526838"/>
                  <a:pt x="2227885" y="539611"/>
                  <a:pt x="2260527" y="517849"/>
                </a:cubicBezTo>
                <a:cubicBezTo>
                  <a:pt x="2270948" y="502218"/>
                  <a:pt x="2287233" y="489182"/>
                  <a:pt x="2291789" y="470957"/>
                </a:cubicBezTo>
                <a:cubicBezTo>
                  <a:pt x="2301602" y="431703"/>
                  <a:pt x="2296207" y="449885"/>
                  <a:pt x="2307420" y="416249"/>
                </a:cubicBezTo>
                <a:cubicBezTo>
                  <a:pt x="2304815" y="366752"/>
                  <a:pt x="2302432" y="317242"/>
                  <a:pt x="2299604" y="267757"/>
                </a:cubicBezTo>
                <a:cubicBezTo>
                  <a:pt x="2284303" y="0"/>
                  <a:pt x="2306372" y="208859"/>
                  <a:pt x="2283973" y="119264"/>
                </a:cubicBezTo>
                <a:cubicBezTo>
                  <a:pt x="2280751" y="106377"/>
                  <a:pt x="2287211" y="87555"/>
                  <a:pt x="2276158" y="80187"/>
                </a:cubicBezTo>
                <a:cubicBezTo>
                  <a:pt x="2258682" y="68537"/>
                  <a:pt x="2234629" y="72981"/>
                  <a:pt x="2213635" y="72372"/>
                </a:cubicBezTo>
                <a:cubicBezTo>
                  <a:pt x="2054767" y="67767"/>
                  <a:pt x="1895809" y="67162"/>
                  <a:pt x="1736896" y="64557"/>
                </a:cubicBezTo>
                <a:lnTo>
                  <a:pt x="1650927" y="56741"/>
                </a:lnTo>
                <a:cubicBezTo>
                  <a:pt x="1606676" y="53580"/>
                  <a:pt x="1562343" y="51693"/>
                  <a:pt x="1518066" y="48926"/>
                </a:cubicBezTo>
                <a:lnTo>
                  <a:pt x="1400835" y="41110"/>
                </a:lnTo>
                <a:cubicBezTo>
                  <a:pt x="1382599" y="38505"/>
                  <a:pt x="1364447" y="35223"/>
                  <a:pt x="1346127" y="33295"/>
                </a:cubicBezTo>
                <a:cubicBezTo>
                  <a:pt x="1250524" y="23232"/>
                  <a:pt x="1182440" y="22302"/>
                  <a:pt x="1080404" y="17664"/>
                </a:cubicBezTo>
                <a:cubicBezTo>
                  <a:pt x="962186" y="777"/>
                  <a:pt x="985095" y="2033"/>
                  <a:pt x="791235" y="2033"/>
                </a:cubicBezTo>
                <a:cubicBezTo>
                  <a:pt x="588018" y="2033"/>
                  <a:pt x="384835" y="7244"/>
                  <a:pt x="181635" y="9849"/>
                </a:cubicBezTo>
                <a:cubicBezTo>
                  <a:pt x="118489" y="20373"/>
                  <a:pt x="149778" y="12653"/>
                  <a:pt x="87850" y="33295"/>
                </a:cubicBezTo>
                <a:lnTo>
                  <a:pt x="64404" y="41110"/>
                </a:lnTo>
                <a:cubicBezTo>
                  <a:pt x="55765" y="67028"/>
                  <a:pt x="72220" y="7243"/>
                  <a:pt x="72220" y="80187"/>
                </a:cubicBez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28" name="Szabadkézi sokszög 27"/>
          <p:cNvSpPr/>
          <p:nvPr/>
        </p:nvSpPr>
        <p:spPr>
          <a:xfrm>
            <a:off x="5299895" y="3228606"/>
            <a:ext cx="2188308" cy="679244"/>
          </a:xfrm>
          <a:custGeom>
            <a:avLst/>
            <a:gdLst>
              <a:gd name="connsiteX0" fmla="*/ 15631 w 2188308"/>
              <a:gd name="connsiteY0" fmla="*/ 31262 h 679244"/>
              <a:gd name="connsiteX1" fmla="*/ 7815 w 2188308"/>
              <a:gd name="connsiteY1" fmla="*/ 203200 h 679244"/>
              <a:gd name="connsiteX2" fmla="*/ 0 w 2188308"/>
              <a:gd name="connsiteY2" fmla="*/ 226646 h 679244"/>
              <a:gd name="connsiteX3" fmla="*/ 7815 w 2188308"/>
              <a:gd name="connsiteY3" fmla="*/ 414215 h 679244"/>
              <a:gd name="connsiteX4" fmla="*/ 15631 w 2188308"/>
              <a:gd name="connsiteY4" fmla="*/ 453292 h 679244"/>
              <a:gd name="connsiteX5" fmla="*/ 23446 w 2188308"/>
              <a:gd name="connsiteY5" fmla="*/ 508000 h 679244"/>
              <a:gd name="connsiteX6" fmla="*/ 54708 w 2188308"/>
              <a:gd name="connsiteY6" fmla="*/ 562708 h 679244"/>
              <a:gd name="connsiteX7" fmla="*/ 101600 w 2188308"/>
              <a:gd name="connsiteY7" fmla="*/ 570523 h 679244"/>
              <a:gd name="connsiteX8" fmla="*/ 320431 w 2188308"/>
              <a:gd name="connsiteY8" fmla="*/ 562708 h 679244"/>
              <a:gd name="connsiteX9" fmla="*/ 500185 w 2188308"/>
              <a:gd name="connsiteY9" fmla="*/ 554892 h 679244"/>
              <a:gd name="connsiteX10" fmla="*/ 1586523 w 2188308"/>
              <a:gd name="connsiteY10" fmla="*/ 562708 h 679244"/>
              <a:gd name="connsiteX11" fmla="*/ 1742831 w 2188308"/>
              <a:gd name="connsiteY11" fmla="*/ 570523 h 679244"/>
              <a:gd name="connsiteX12" fmla="*/ 2180492 w 2188308"/>
              <a:gd name="connsiteY12" fmla="*/ 539262 h 679244"/>
              <a:gd name="connsiteX13" fmla="*/ 2188308 w 2188308"/>
              <a:gd name="connsiteY13" fmla="*/ 515815 h 679244"/>
              <a:gd name="connsiteX14" fmla="*/ 2172677 w 2188308"/>
              <a:gd name="connsiteY14" fmla="*/ 23446 h 679244"/>
              <a:gd name="connsiteX15" fmla="*/ 2164861 w 2188308"/>
              <a:gd name="connsiteY15" fmla="*/ 0 h 679244"/>
              <a:gd name="connsiteX16" fmla="*/ 1985108 w 2188308"/>
              <a:gd name="connsiteY16" fmla="*/ 7815 h 679244"/>
              <a:gd name="connsiteX17" fmla="*/ 1922585 w 2188308"/>
              <a:gd name="connsiteY17" fmla="*/ 23446 h 679244"/>
              <a:gd name="connsiteX18" fmla="*/ 1813169 w 2188308"/>
              <a:gd name="connsiteY18" fmla="*/ 46892 h 679244"/>
              <a:gd name="connsiteX19" fmla="*/ 1766277 w 2188308"/>
              <a:gd name="connsiteY19" fmla="*/ 54708 h 679244"/>
              <a:gd name="connsiteX20" fmla="*/ 1359877 w 2188308"/>
              <a:gd name="connsiteY20" fmla="*/ 54708 h 67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188308" h="679244">
                <a:moveTo>
                  <a:pt x="15631" y="31262"/>
                </a:moveTo>
                <a:cubicBezTo>
                  <a:pt x="13026" y="88575"/>
                  <a:pt x="12390" y="146011"/>
                  <a:pt x="7815" y="203200"/>
                </a:cubicBezTo>
                <a:cubicBezTo>
                  <a:pt x="7158" y="211412"/>
                  <a:pt x="0" y="218408"/>
                  <a:pt x="0" y="226646"/>
                </a:cubicBezTo>
                <a:cubicBezTo>
                  <a:pt x="0" y="289223"/>
                  <a:pt x="3509" y="351786"/>
                  <a:pt x="7815" y="414215"/>
                </a:cubicBezTo>
                <a:cubicBezTo>
                  <a:pt x="8729" y="427467"/>
                  <a:pt x="13447" y="440189"/>
                  <a:pt x="15631" y="453292"/>
                </a:cubicBezTo>
                <a:cubicBezTo>
                  <a:pt x="18659" y="471462"/>
                  <a:pt x="20151" y="489876"/>
                  <a:pt x="23446" y="508000"/>
                </a:cubicBezTo>
                <a:cubicBezTo>
                  <a:pt x="27513" y="530369"/>
                  <a:pt x="30281" y="551852"/>
                  <a:pt x="54708" y="562708"/>
                </a:cubicBezTo>
                <a:cubicBezTo>
                  <a:pt x="69189" y="569144"/>
                  <a:pt x="85969" y="567918"/>
                  <a:pt x="101600" y="570523"/>
                </a:cubicBezTo>
                <a:lnTo>
                  <a:pt x="320431" y="562708"/>
                </a:lnTo>
                <a:cubicBezTo>
                  <a:pt x="380360" y="560358"/>
                  <a:pt x="440210" y="554892"/>
                  <a:pt x="500185" y="554892"/>
                </a:cubicBezTo>
                <a:lnTo>
                  <a:pt x="1586523" y="562708"/>
                </a:lnTo>
                <a:cubicBezTo>
                  <a:pt x="1638626" y="565313"/>
                  <a:pt x="1690663" y="570523"/>
                  <a:pt x="1742831" y="570523"/>
                </a:cubicBezTo>
                <a:cubicBezTo>
                  <a:pt x="1819443" y="570523"/>
                  <a:pt x="2110499" y="679244"/>
                  <a:pt x="2180492" y="539262"/>
                </a:cubicBezTo>
                <a:cubicBezTo>
                  <a:pt x="2184176" y="531893"/>
                  <a:pt x="2185703" y="523631"/>
                  <a:pt x="2188308" y="515815"/>
                </a:cubicBezTo>
                <a:cubicBezTo>
                  <a:pt x="2186958" y="460449"/>
                  <a:pt x="2181120" y="128983"/>
                  <a:pt x="2172677" y="23446"/>
                </a:cubicBezTo>
                <a:cubicBezTo>
                  <a:pt x="2172020" y="15234"/>
                  <a:pt x="2167466" y="7815"/>
                  <a:pt x="2164861" y="0"/>
                </a:cubicBezTo>
                <a:cubicBezTo>
                  <a:pt x="2104943" y="2605"/>
                  <a:pt x="2044803" y="2038"/>
                  <a:pt x="1985108" y="7815"/>
                </a:cubicBezTo>
                <a:cubicBezTo>
                  <a:pt x="1963725" y="9884"/>
                  <a:pt x="1943342" y="17911"/>
                  <a:pt x="1922585" y="23446"/>
                </a:cubicBezTo>
                <a:cubicBezTo>
                  <a:pt x="1830563" y="47986"/>
                  <a:pt x="1905691" y="32658"/>
                  <a:pt x="1813169" y="46892"/>
                </a:cubicBezTo>
                <a:cubicBezTo>
                  <a:pt x="1797507" y="49302"/>
                  <a:pt x="1782121" y="54435"/>
                  <a:pt x="1766277" y="54708"/>
                </a:cubicBezTo>
                <a:cubicBezTo>
                  <a:pt x="1630830" y="57043"/>
                  <a:pt x="1495344" y="54708"/>
                  <a:pt x="1359877" y="54708"/>
                </a:cubicBezTo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lt1"/>
              </a:solidFill>
            </a:endParaRPr>
          </a:p>
        </p:txBody>
      </p:sp>
      <p:sp>
        <p:nvSpPr>
          <p:cNvPr id="29" name="Cím 1"/>
          <p:cNvSpPr txBox="1">
            <a:spLocks/>
          </p:cNvSpPr>
          <p:nvPr/>
        </p:nvSpPr>
        <p:spPr>
          <a:xfrm>
            <a:off x="1619672" y="4412556"/>
            <a:ext cx="3168352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Comic Sans MS" pitchFamily="66" charset="0"/>
              </a:rPr>
              <a:t>Lökéshullám</a:t>
            </a:r>
            <a:endParaRPr lang="hu-HU" sz="2000" b="1" dirty="0" smtClean="0"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30" name="Cím 1"/>
          <p:cNvSpPr txBox="1">
            <a:spLocks/>
          </p:cNvSpPr>
          <p:nvPr/>
        </p:nvSpPr>
        <p:spPr>
          <a:xfrm>
            <a:off x="1619672" y="5524313"/>
            <a:ext cx="3168352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latin typeface="Comic Sans MS" pitchFamily="66" charset="0"/>
              </a:rPr>
              <a:t>Dekompresszió</a:t>
            </a:r>
            <a:endParaRPr lang="hu-HU" sz="2000" b="1" dirty="0" smtClean="0"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32" name="Szabadkézi sokszög 31"/>
          <p:cNvSpPr/>
          <p:nvPr/>
        </p:nvSpPr>
        <p:spPr>
          <a:xfrm>
            <a:off x="2253565" y="4265771"/>
            <a:ext cx="1882966" cy="675397"/>
          </a:xfrm>
          <a:custGeom>
            <a:avLst/>
            <a:gdLst>
              <a:gd name="connsiteX0" fmla="*/ 0 w 1882966"/>
              <a:gd name="connsiteY0" fmla="*/ 57002 h 675397"/>
              <a:gd name="connsiteX1" fmla="*/ 7815 w 1882966"/>
              <a:gd name="connsiteY1" fmla="*/ 182048 h 675397"/>
              <a:gd name="connsiteX2" fmla="*/ 23446 w 1882966"/>
              <a:gd name="connsiteY2" fmla="*/ 299279 h 675397"/>
              <a:gd name="connsiteX3" fmla="*/ 39077 w 1882966"/>
              <a:gd name="connsiteY3" fmla="*/ 439956 h 675397"/>
              <a:gd name="connsiteX4" fmla="*/ 46892 w 1882966"/>
              <a:gd name="connsiteY4" fmla="*/ 463402 h 675397"/>
              <a:gd name="connsiteX5" fmla="*/ 54708 w 1882966"/>
              <a:gd name="connsiteY5" fmla="*/ 580633 h 675397"/>
              <a:gd name="connsiteX6" fmla="*/ 62523 w 1882966"/>
              <a:gd name="connsiteY6" fmla="*/ 666602 h 675397"/>
              <a:gd name="connsiteX7" fmla="*/ 78154 w 1882966"/>
              <a:gd name="connsiteY7" fmla="*/ 643156 h 675397"/>
              <a:gd name="connsiteX8" fmla="*/ 101600 w 1882966"/>
              <a:gd name="connsiteY8" fmla="*/ 635341 h 675397"/>
              <a:gd name="connsiteX9" fmla="*/ 257908 w 1882966"/>
              <a:gd name="connsiteY9" fmla="*/ 619710 h 675397"/>
              <a:gd name="connsiteX10" fmla="*/ 836246 w 1882966"/>
              <a:gd name="connsiteY10" fmla="*/ 611895 h 675397"/>
              <a:gd name="connsiteX11" fmla="*/ 1852246 w 1882966"/>
              <a:gd name="connsiteY11" fmla="*/ 604079 h 675397"/>
              <a:gd name="connsiteX12" fmla="*/ 1852246 w 1882966"/>
              <a:gd name="connsiteY12" fmla="*/ 361802 h 675397"/>
              <a:gd name="connsiteX13" fmla="*/ 1844431 w 1882966"/>
              <a:gd name="connsiteY13" fmla="*/ 221125 h 675397"/>
              <a:gd name="connsiteX14" fmla="*/ 1836615 w 1882966"/>
              <a:gd name="connsiteY14" fmla="*/ 189864 h 675397"/>
              <a:gd name="connsiteX15" fmla="*/ 1828800 w 1882966"/>
              <a:gd name="connsiteY15" fmla="*/ 135156 h 675397"/>
              <a:gd name="connsiteX16" fmla="*/ 1813169 w 1882966"/>
              <a:gd name="connsiteY16" fmla="*/ 49187 h 675397"/>
              <a:gd name="connsiteX17" fmla="*/ 1617785 w 1882966"/>
              <a:gd name="connsiteY17" fmla="*/ 64818 h 675397"/>
              <a:gd name="connsiteX18" fmla="*/ 1469292 w 1882966"/>
              <a:gd name="connsiteY18" fmla="*/ 72633 h 675397"/>
              <a:gd name="connsiteX19" fmla="*/ 1375508 w 1882966"/>
              <a:gd name="connsiteY19" fmla="*/ 80448 h 675397"/>
              <a:gd name="connsiteX20" fmla="*/ 1008185 w 1882966"/>
              <a:gd name="connsiteY20" fmla="*/ 88264 h 675397"/>
              <a:gd name="connsiteX21" fmla="*/ 0 w 1882966"/>
              <a:gd name="connsiteY21" fmla="*/ 57002 h 675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882966" h="675397">
                <a:moveTo>
                  <a:pt x="0" y="57002"/>
                </a:moveTo>
                <a:cubicBezTo>
                  <a:pt x="2605" y="98684"/>
                  <a:pt x="4485" y="140418"/>
                  <a:pt x="7815" y="182048"/>
                </a:cubicBezTo>
                <a:cubicBezTo>
                  <a:pt x="17677" y="305323"/>
                  <a:pt x="11554" y="204139"/>
                  <a:pt x="23446" y="299279"/>
                </a:cubicBezTo>
                <a:cubicBezTo>
                  <a:pt x="27488" y="331617"/>
                  <a:pt x="32717" y="404974"/>
                  <a:pt x="39077" y="439956"/>
                </a:cubicBezTo>
                <a:cubicBezTo>
                  <a:pt x="40551" y="448061"/>
                  <a:pt x="44287" y="455587"/>
                  <a:pt x="46892" y="463402"/>
                </a:cubicBezTo>
                <a:cubicBezTo>
                  <a:pt x="49497" y="502479"/>
                  <a:pt x="51704" y="541585"/>
                  <a:pt x="54708" y="580633"/>
                </a:cubicBezTo>
                <a:cubicBezTo>
                  <a:pt x="56915" y="609323"/>
                  <a:pt x="52420" y="639660"/>
                  <a:pt x="62523" y="666602"/>
                </a:cubicBezTo>
                <a:cubicBezTo>
                  <a:pt x="65821" y="675397"/>
                  <a:pt x="70819" y="649024"/>
                  <a:pt x="78154" y="643156"/>
                </a:cubicBezTo>
                <a:cubicBezTo>
                  <a:pt x="84587" y="638010"/>
                  <a:pt x="93558" y="637128"/>
                  <a:pt x="101600" y="635341"/>
                </a:cubicBezTo>
                <a:cubicBezTo>
                  <a:pt x="148214" y="624982"/>
                  <a:pt x="216551" y="620650"/>
                  <a:pt x="257908" y="619710"/>
                </a:cubicBezTo>
                <a:lnTo>
                  <a:pt x="836246" y="611895"/>
                </a:lnTo>
                <a:lnTo>
                  <a:pt x="1852246" y="604079"/>
                </a:lnTo>
                <a:cubicBezTo>
                  <a:pt x="1882966" y="511916"/>
                  <a:pt x="1861914" y="584187"/>
                  <a:pt x="1852246" y="361802"/>
                </a:cubicBezTo>
                <a:cubicBezTo>
                  <a:pt x="1850206" y="314882"/>
                  <a:pt x="1848683" y="267897"/>
                  <a:pt x="1844431" y="221125"/>
                </a:cubicBezTo>
                <a:cubicBezTo>
                  <a:pt x="1843459" y="210428"/>
                  <a:pt x="1838536" y="200432"/>
                  <a:pt x="1836615" y="189864"/>
                </a:cubicBezTo>
                <a:cubicBezTo>
                  <a:pt x="1833320" y="171740"/>
                  <a:pt x="1832095" y="153280"/>
                  <a:pt x="1828800" y="135156"/>
                </a:cubicBezTo>
                <a:cubicBezTo>
                  <a:pt x="1804227" y="0"/>
                  <a:pt x="1843582" y="262061"/>
                  <a:pt x="1813169" y="49187"/>
                </a:cubicBezTo>
                <a:cubicBezTo>
                  <a:pt x="1729628" y="56781"/>
                  <a:pt x="1706543" y="59439"/>
                  <a:pt x="1617785" y="64818"/>
                </a:cubicBezTo>
                <a:lnTo>
                  <a:pt x="1469292" y="72633"/>
                </a:lnTo>
                <a:cubicBezTo>
                  <a:pt x="1437987" y="74653"/>
                  <a:pt x="1406860" y="79385"/>
                  <a:pt x="1375508" y="80448"/>
                </a:cubicBezTo>
                <a:cubicBezTo>
                  <a:pt x="1253110" y="84597"/>
                  <a:pt x="1130626" y="85659"/>
                  <a:pt x="1008185" y="88264"/>
                </a:cubicBezTo>
                <a:lnTo>
                  <a:pt x="0" y="57002"/>
                </a:lnTo>
                <a:close/>
              </a:path>
            </a:pathLst>
          </a:cu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4" name="Cím 1"/>
          <p:cNvSpPr txBox="1">
            <a:spLocks/>
          </p:cNvSpPr>
          <p:nvPr/>
        </p:nvSpPr>
        <p:spPr>
          <a:xfrm rot="21080691">
            <a:off x="2709898" y="3603758"/>
            <a:ext cx="2736304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chemeClr val="bg1"/>
                </a:solidFill>
                <a:latin typeface="Comic Sans MS" pitchFamily="66" charset="0"/>
              </a:rPr>
              <a:t>M&gt;1</a:t>
            </a:r>
            <a:endParaRPr lang="hu-HU" sz="2000" b="1" dirty="0" smtClean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35" name="Cím 1"/>
          <p:cNvSpPr txBox="1">
            <a:spLocks/>
          </p:cNvSpPr>
          <p:nvPr/>
        </p:nvSpPr>
        <p:spPr>
          <a:xfrm rot="21080691">
            <a:off x="2997930" y="5763998"/>
            <a:ext cx="2736304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chemeClr val="bg1"/>
                </a:solidFill>
                <a:latin typeface="Comic Sans MS" pitchFamily="66" charset="0"/>
              </a:rPr>
              <a:t>M&lt;1</a:t>
            </a:r>
            <a:endParaRPr lang="hu-HU" sz="2000" b="1" dirty="0" smtClean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pic>
        <p:nvPicPr>
          <p:cNvPr id="38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500"/>
                            </p:stCondLst>
                            <p:childTnLst>
                              <p:par>
                                <p:cTn id="8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000"/>
                            </p:stCondLst>
                            <p:childTnLst>
                              <p:par>
                                <p:cTn id="104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500"/>
                            </p:stCondLst>
                            <p:childTnLst>
                              <p:par>
                                <p:cTn id="10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7" grpId="1" animBg="1"/>
      <p:bldP spid="31" grpId="0" animBg="1"/>
      <p:bldP spid="36" grpId="1" animBg="1"/>
      <p:bldP spid="21" grpId="0" animBg="1"/>
      <p:bldP spid="25" grpId="1" animBg="1"/>
      <p:bldP spid="16" grpId="0" animBg="1"/>
      <p:bldP spid="24" grpId="1" animBg="1"/>
      <p:bldP spid="18" grpId="0" animBg="1"/>
      <p:bldP spid="23" grpId="1" animBg="1"/>
      <p:bldP spid="2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1" animBg="1"/>
      <p:bldP spid="29" grpId="0"/>
      <p:bldP spid="30" grpId="0"/>
      <p:bldP spid="32" grpId="0" animBg="1"/>
      <p:bldP spid="34" grpId="0"/>
      <p:bldP spid="3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bbanás 1 1"/>
          <p:cNvSpPr/>
          <p:nvPr/>
        </p:nvSpPr>
        <p:spPr>
          <a:xfrm>
            <a:off x="3612451" y="5493787"/>
            <a:ext cx="2016224" cy="1224136"/>
          </a:xfrm>
          <a:prstGeom prst="irregularSeal1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" name="Cím 1"/>
          <p:cNvSpPr txBox="1">
            <a:spLocks/>
          </p:cNvSpPr>
          <p:nvPr/>
        </p:nvSpPr>
        <p:spPr>
          <a:xfrm>
            <a:off x="3059832" y="5877272"/>
            <a:ext cx="3168352" cy="34137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chemeClr val="bg1"/>
                </a:solidFill>
                <a:latin typeface="Comic Sans MS" pitchFamily="66" charset="0"/>
              </a:rPr>
              <a:t>Robbanás</a:t>
            </a:r>
            <a:endParaRPr lang="hu-HU" sz="2000" b="1" dirty="0" smtClean="0">
              <a:solidFill>
                <a:schemeClr val="bg1"/>
              </a:solidFill>
              <a:latin typeface="Comic Sans MS" pitchFamily="66" charset="0"/>
              <a:ea typeface="+mj-ea"/>
              <a:cs typeface="+mj-cs"/>
            </a:endParaRPr>
          </a:p>
        </p:txBody>
      </p:sp>
      <p:sp>
        <p:nvSpPr>
          <p:cNvPr id="4" name="Szalagív 3"/>
          <p:cNvSpPr/>
          <p:nvPr/>
        </p:nvSpPr>
        <p:spPr>
          <a:xfrm>
            <a:off x="251520" y="2578268"/>
            <a:ext cx="8699604" cy="8699604"/>
          </a:xfrm>
          <a:prstGeom prst="blockArc">
            <a:avLst>
              <a:gd name="adj1" fmla="val 10800000"/>
              <a:gd name="adj2" fmla="val 21549726"/>
              <a:gd name="adj3" fmla="val 4744"/>
            </a:avLst>
          </a:prstGeom>
          <a:solidFill>
            <a:srgbClr val="FF57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5" name="Cím 1"/>
          <p:cNvSpPr txBox="1">
            <a:spLocks/>
          </p:cNvSpPr>
          <p:nvPr/>
        </p:nvSpPr>
        <p:spPr>
          <a:xfrm>
            <a:off x="539552" y="260648"/>
            <a:ext cx="4176464" cy="1846659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rgbClr val="FF5719"/>
                </a:solidFill>
                <a:latin typeface="+mj-lt"/>
              </a:rPr>
              <a:t>Lökéshullám hullámfrontja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hirtelen fellépő nagy túlnyomás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adiabatikus folyamat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nagy felületi hőmérséklet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2000" b="1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szuperszonikus</a:t>
            </a:r>
            <a:r>
              <a:rPr lang="hu-HU" sz="2000" dirty="0" smtClean="0">
                <a:solidFill>
                  <a:srgbClr val="FF5719"/>
                </a:solidFill>
                <a:latin typeface="+mj-lt"/>
                <a:ea typeface="+mj-ea"/>
                <a:cs typeface="+mj-cs"/>
              </a:rPr>
              <a:t> terjedés</a:t>
            </a:r>
          </a:p>
        </p:txBody>
      </p:sp>
      <p:cxnSp>
        <p:nvCxnSpPr>
          <p:cNvPr id="9" name="Egyenes összekötő nyíllal 8"/>
          <p:cNvCxnSpPr/>
          <p:nvPr/>
        </p:nvCxnSpPr>
        <p:spPr>
          <a:xfrm rot="16200000" flipH="1">
            <a:off x="-570222" y="1311114"/>
            <a:ext cx="3306018" cy="1361802"/>
          </a:xfrm>
          <a:prstGeom prst="bentConnector3">
            <a:avLst>
              <a:gd name="adj1" fmla="val 55437"/>
            </a:avLst>
          </a:prstGeom>
          <a:ln w="38100">
            <a:solidFill>
              <a:srgbClr val="FF5719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Szalagív 10"/>
          <p:cNvSpPr/>
          <p:nvPr/>
        </p:nvSpPr>
        <p:spPr>
          <a:xfrm>
            <a:off x="615895" y="2995279"/>
            <a:ext cx="7957293" cy="7957293"/>
          </a:xfrm>
          <a:prstGeom prst="blockArc">
            <a:avLst>
              <a:gd name="adj1" fmla="val 10800000"/>
              <a:gd name="adj2" fmla="val 21510826"/>
              <a:gd name="adj3" fmla="val 15089"/>
            </a:avLst>
          </a:prstGeom>
          <a:solidFill>
            <a:srgbClr val="009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17" name="Cím 1"/>
          <p:cNvSpPr txBox="1">
            <a:spLocks/>
          </p:cNvSpPr>
          <p:nvPr/>
        </p:nvSpPr>
        <p:spPr>
          <a:xfrm>
            <a:off x="5148064" y="260648"/>
            <a:ext cx="3600400" cy="1477328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000" b="1" dirty="0" smtClean="0">
                <a:solidFill>
                  <a:srgbClr val="0096FF"/>
                </a:solidFill>
                <a:latin typeface="+mj-lt"/>
              </a:rPr>
              <a:t>Dekompressziós zóna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 légnyomáscsökkenés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 szívóhatás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000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hu-HU" sz="2000" b="1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szubszonikus</a:t>
            </a:r>
            <a:r>
              <a:rPr lang="hu-HU" sz="2000" dirty="0" smtClean="0">
                <a:solidFill>
                  <a:srgbClr val="0096FF"/>
                </a:solidFill>
                <a:latin typeface="+mj-lt"/>
                <a:ea typeface="+mj-ea"/>
                <a:cs typeface="+mj-cs"/>
              </a:rPr>
              <a:t> terjedés</a:t>
            </a:r>
          </a:p>
        </p:txBody>
      </p:sp>
      <p:cxnSp>
        <p:nvCxnSpPr>
          <p:cNvPr id="18" name="Egyenes összekötő nyíllal 8"/>
          <p:cNvCxnSpPr/>
          <p:nvPr/>
        </p:nvCxnSpPr>
        <p:spPr>
          <a:xfrm rot="16200000" flipH="1">
            <a:off x="4143127" y="1199927"/>
            <a:ext cx="3089994" cy="1368152"/>
          </a:xfrm>
          <a:prstGeom prst="bentConnector3">
            <a:avLst>
              <a:gd name="adj1" fmla="val 47977"/>
            </a:avLst>
          </a:prstGeom>
          <a:ln w="38100">
            <a:solidFill>
              <a:srgbClr val="0096FF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Szalagív 21"/>
          <p:cNvSpPr/>
          <p:nvPr/>
        </p:nvSpPr>
        <p:spPr>
          <a:xfrm>
            <a:off x="1115616" y="3472124"/>
            <a:ext cx="6984776" cy="6984776"/>
          </a:xfrm>
          <a:prstGeom prst="blockArc">
            <a:avLst>
              <a:gd name="adj1" fmla="val 10800000"/>
              <a:gd name="adj2" fmla="val 21510826"/>
              <a:gd name="adj3" fmla="val 15089"/>
            </a:avLst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3" name="Szalagív 22"/>
          <p:cNvSpPr/>
          <p:nvPr/>
        </p:nvSpPr>
        <p:spPr>
          <a:xfrm>
            <a:off x="1475656" y="3809540"/>
            <a:ext cx="6244196" cy="6244196"/>
          </a:xfrm>
          <a:prstGeom prst="blockArc">
            <a:avLst>
              <a:gd name="adj1" fmla="val 10800000"/>
              <a:gd name="adj2" fmla="val 21510826"/>
              <a:gd name="adj3" fmla="val 15089"/>
            </a:avLst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sp>
        <p:nvSpPr>
          <p:cNvPr id="24" name="Szalagív 23"/>
          <p:cNvSpPr/>
          <p:nvPr/>
        </p:nvSpPr>
        <p:spPr>
          <a:xfrm>
            <a:off x="1683296" y="4005064"/>
            <a:ext cx="5841032" cy="5841032"/>
          </a:xfrm>
          <a:prstGeom prst="blockArc">
            <a:avLst>
              <a:gd name="adj1" fmla="val 10800000"/>
              <a:gd name="adj2" fmla="val 21510826"/>
              <a:gd name="adj3" fmla="val 15089"/>
            </a:avLst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>
              <a:solidFill>
                <a:schemeClr val="tx1"/>
              </a:solidFill>
            </a:endParaRPr>
          </a:p>
        </p:txBody>
      </p:sp>
      <p:pic>
        <p:nvPicPr>
          <p:cNvPr id="1026" name="Picture 2" descr="D:\Miki\Tudásbázis\Szakmai anyagok\Prezentációk\OPAKFI Zajvédelmi Szeminárium 2013\180 dBC\Diák\10 Friedlander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2420888"/>
            <a:ext cx="9143618" cy="4437112"/>
          </a:xfrm>
          <a:prstGeom prst="rect">
            <a:avLst/>
          </a:prstGeom>
          <a:noFill/>
        </p:spPr>
      </p:pic>
      <p:cxnSp>
        <p:nvCxnSpPr>
          <p:cNvPr id="16" name="Egyenes összekötő 15"/>
          <p:cNvCxnSpPr/>
          <p:nvPr/>
        </p:nvCxnSpPr>
        <p:spPr>
          <a:xfrm>
            <a:off x="0" y="2420888"/>
            <a:ext cx="2771800" cy="0"/>
          </a:xfrm>
          <a:prstGeom prst="line">
            <a:avLst/>
          </a:prstGeom>
          <a:ln w="38100">
            <a:solidFill>
              <a:srgbClr val="FF571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Egyenes összekötő 18"/>
          <p:cNvCxnSpPr/>
          <p:nvPr/>
        </p:nvCxnSpPr>
        <p:spPr>
          <a:xfrm>
            <a:off x="2771800" y="2420888"/>
            <a:ext cx="6372200" cy="0"/>
          </a:xfrm>
          <a:prstGeom prst="line">
            <a:avLst/>
          </a:prstGeom>
          <a:ln w="38100">
            <a:solidFill>
              <a:srgbClr val="0096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66898" y="0"/>
            <a:ext cx="1177102" cy="8206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 animBg="1"/>
      <p:bldP spid="5" grpId="0"/>
      <p:bldP spid="11" grpId="0" animBg="1"/>
      <p:bldP spid="17" grpId="0"/>
      <p:bldP spid="22" grpId="0" animBg="1"/>
      <p:bldP spid="23" grpId="0" animBg="1"/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Miki\Tudásbázis\Szakmai anyagok\Prezentációk\OPAKFI Zajvédelmi Szeminárium 2013\180 dBC\Diák\FONOR-logo-fekete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66898" y="6037392"/>
            <a:ext cx="1177102" cy="82060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ím 1"/>
          <p:cNvSpPr txBox="1">
            <a:spLocks/>
          </p:cNvSpPr>
          <p:nvPr/>
        </p:nvSpPr>
        <p:spPr>
          <a:xfrm>
            <a:off x="739946" y="501175"/>
            <a:ext cx="3960440" cy="590931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3200" b="1" dirty="0" smtClean="0">
                <a:latin typeface="+mj-lt"/>
              </a:rPr>
              <a:t>LÖKÉSHULLÁM RECEPT</a:t>
            </a:r>
            <a:endParaRPr lang="hu-HU" sz="3200" b="1" dirty="0" smtClean="0">
              <a:latin typeface="+mj-lt"/>
              <a:ea typeface="+mj-ea"/>
              <a:cs typeface="+mj-cs"/>
            </a:endParaRPr>
          </a:p>
        </p:txBody>
      </p:sp>
      <p:sp>
        <p:nvSpPr>
          <p:cNvPr id="3" name="Cím 1"/>
          <p:cNvSpPr txBox="1">
            <a:spLocks/>
          </p:cNvSpPr>
          <p:nvPr/>
        </p:nvSpPr>
        <p:spPr>
          <a:xfrm>
            <a:off x="755576" y="1757949"/>
            <a:ext cx="3960440" cy="4468916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200" b="1" dirty="0" smtClean="0">
                <a:latin typeface="+mj-lt"/>
              </a:rPr>
              <a:t>Robbanás feltételei: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éghető anyag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koncentrációja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közeg: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oxigénforrás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gyújtóhatás: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hőenergia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égés sebessége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&gt;100 m/s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endParaRPr lang="hu-HU" sz="2200" dirty="0" smtClean="0">
              <a:latin typeface="+mj-lt"/>
              <a:ea typeface="+mj-ea"/>
              <a:cs typeface="+mj-cs"/>
            </a:endParaRP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200" b="1" dirty="0" smtClean="0">
                <a:latin typeface="+mj-lt"/>
                <a:ea typeface="+mj-ea"/>
                <a:cs typeface="+mj-cs"/>
              </a:rPr>
              <a:t>Lökéshullám feltételei: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elegendően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nagy energia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 (amplitúdó)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buFontTx/>
              <a:buChar char="-"/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elegendően </a:t>
            </a:r>
            <a:r>
              <a:rPr lang="hu-HU" sz="2200" b="1" dirty="0" smtClean="0">
                <a:latin typeface="+mj-lt"/>
                <a:ea typeface="+mj-ea"/>
                <a:cs typeface="+mj-cs"/>
              </a:rPr>
              <a:t>nagy sebesség</a:t>
            </a:r>
          </a:p>
          <a:p>
            <a:pPr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2200" dirty="0" smtClean="0">
                <a:latin typeface="+mj-lt"/>
                <a:ea typeface="+mj-ea"/>
                <a:cs typeface="+mj-cs"/>
              </a:rPr>
              <a:t>  (szuperszonikus)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Miki\Tudásbázis\Szakmai anyagok\Prezentációk\OPAKFI Zajvédelmi Szeminárium 2013\180 dBC\Képek\D-20\Cannoniere_165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5533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Miki\Tudásbázis\Szakmai anyagok\Prezentációk\OPAKFI Zajvédelmi Szeminárium 2013\180 dBC\Képek\D-20\BL_12_inch_Howitzer_Shell_Mk_V_Diagram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345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Miki\Tudásbázis\Szakmai anyagok\Prezentációk\OPAKFI Zajvédelmi Szeminárium 2013\180 dBC\Képek\D-20\4-14_Marines_in_Fallujah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ím 1"/>
          <p:cNvSpPr txBox="1">
            <a:spLocks/>
          </p:cNvSpPr>
          <p:nvPr/>
        </p:nvSpPr>
        <p:spPr>
          <a:xfrm>
            <a:off x="539552" y="241127"/>
            <a:ext cx="8064896" cy="6500241"/>
          </a:xfrm>
          <a:prstGeom prst="rect">
            <a:avLst/>
          </a:prstGeom>
          <a:ln w="28575">
            <a:noFill/>
          </a:ln>
        </p:spPr>
        <p:txBody>
          <a:bodyPr wrap="square" lIns="0" tIns="0" rIns="0" bIns="0">
            <a:spAutoFit/>
          </a:bodyPr>
          <a:lstStyle/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endParaRPr lang="hu-HU" sz="4400" b="1" dirty="0" smtClean="0">
              <a:solidFill>
                <a:srgbClr val="FFFFFF"/>
              </a:solidFill>
              <a:latin typeface="+mj-lt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4400" b="1" dirty="0" smtClean="0">
                <a:solidFill>
                  <a:srgbClr val="FFFFFF"/>
                </a:solidFill>
                <a:latin typeface="+mj-lt"/>
              </a:rPr>
              <a:t>ÉS A HANGHULLÁM?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endParaRPr lang="hu-HU" sz="4400" dirty="0" smtClean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endParaRPr lang="hu-HU" sz="4400" dirty="0" smtClean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endParaRPr lang="hu-HU" sz="4400" dirty="0" smtClean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44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 nyomáshullám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4400" b="1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12x</a:t>
            </a:r>
            <a:r>
              <a:rPr lang="hu-HU" sz="44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töltetátmérő távolságra</a:t>
            </a:r>
          </a:p>
          <a:p>
            <a:pPr algn="ctr" fontAlgn="auto">
              <a:lnSpc>
                <a:spcPct val="120000"/>
              </a:lnSpc>
              <a:spcAft>
                <a:spcPts val="0"/>
              </a:spcAft>
              <a:defRPr/>
            </a:pPr>
            <a:r>
              <a:rPr lang="hu-HU" sz="4400" dirty="0" smtClean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csökken hangsebességre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587499" y="404664"/>
            <a:ext cx="8232973" cy="2646878"/>
          </a:xfrm>
        </p:spPr>
        <p:txBody>
          <a:bodyPr wrap="square" lIns="0" tIns="0" rIns="0" bIns="0" anchor="t">
            <a:spAutoFit/>
          </a:bodyPr>
          <a:lstStyle/>
          <a:p>
            <a:pPr algn="l" defTabSz="912813" eaLnBrk="1" hangingPunct="1"/>
            <a:r>
              <a:rPr lang="hu-HU" sz="6000" b="1" dirty="0" smtClean="0">
                <a:solidFill>
                  <a:srgbClr val="B32800"/>
                </a:solidFill>
              </a:rPr>
              <a:t>KÖSZÖNJÜK</a:t>
            </a:r>
            <a:r>
              <a:rPr lang="hu-HU" sz="5600" b="1" dirty="0" smtClean="0">
                <a:solidFill>
                  <a:srgbClr val="B32800"/>
                </a:solidFill>
              </a:rPr>
              <a:t/>
            </a:r>
            <a:br>
              <a:rPr lang="hu-HU" sz="5600" b="1" dirty="0" smtClean="0">
                <a:solidFill>
                  <a:srgbClr val="B32800"/>
                </a:solidFill>
              </a:rPr>
            </a:br>
            <a:r>
              <a:rPr lang="hu-HU" sz="5600" b="1" dirty="0" smtClean="0">
                <a:solidFill>
                  <a:srgbClr val="B32800"/>
                </a:solidFill>
              </a:rPr>
              <a:t>MEGTISZTELŐ</a:t>
            </a:r>
            <a:br>
              <a:rPr lang="hu-HU" sz="5600" b="1" dirty="0" smtClean="0">
                <a:solidFill>
                  <a:srgbClr val="B32800"/>
                </a:solidFill>
              </a:rPr>
            </a:br>
            <a:r>
              <a:rPr lang="hu-HU" sz="5600" b="1" dirty="0" smtClean="0">
                <a:solidFill>
                  <a:srgbClr val="B32800"/>
                </a:solidFill>
              </a:rPr>
              <a:t>FIGYELMÜKET!</a:t>
            </a:r>
          </a:p>
        </p:txBody>
      </p:sp>
      <p:sp>
        <p:nvSpPr>
          <p:cNvPr id="3" name="Cím 1"/>
          <p:cNvSpPr txBox="1">
            <a:spLocks/>
          </p:cNvSpPr>
          <p:nvPr/>
        </p:nvSpPr>
        <p:spPr>
          <a:xfrm>
            <a:off x="611560" y="3329116"/>
            <a:ext cx="8160964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sz="2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Márkus </a:t>
            </a:r>
            <a:r>
              <a:rPr lang="hu-HU" sz="24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Miklós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sz="2400" dirty="0" smtClean="0">
                <a:solidFill>
                  <a:schemeClr val="bg1">
                    <a:lumMod val="85000"/>
                  </a:schemeClr>
                </a:solidFill>
                <a:latin typeface="+mj-lt"/>
                <a:ea typeface="+mj-ea"/>
                <a:cs typeface="+mj-cs"/>
              </a:rPr>
              <a:t>szakértő</a:t>
            </a:r>
          </a:p>
          <a:p>
            <a:pPr fontAlgn="auto">
              <a:spcAft>
                <a:spcPts val="0"/>
              </a:spcAft>
              <a:defRPr/>
            </a:pPr>
            <a:endParaRPr lang="hu-HU" sz="2400" dirty="0" smtClean="0">
              <a:solidFill>
                <a:schemeClr val="bg1">
                  <a:lumMod val="75000"/>
                </a:schemeClr>
              </a:solidFill>
              <a:latin typeface="+mj-lt"/>
              <a:ea typeface="+mj-ea"/>
              <a:cs typeface="+mj-c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hu-HU" sz="2400" b="1" dirty="0" err="1" smtClean="0">
                <a:solidFill>
                  <a:schemeClr val="bg1"/>
                </a:solidFill>
              </a:rPr>
              <a:t>Gúth</a:t>
            </a:r>
            <a:r>
              <a:rPr lang="hu-HU" sz="2400" b="1" dirty="0" smtClean="0">
                <a:solidFill>
                  <a:schemeClr val="bg1"/>
                </a:solidFill>
              </a:rPr>
              <a:t> Gábor</a:t>
            </a:r>
          </a:p>
          <a:p>
            <a:pPr fontAlgn="auto">
              <a:spcAft>
                <a:spcPts val="0"/>
              </a:spcAft>
              <a:defRPr/>
            </a:pPr>
            <a:r>
              <a:rPr lang="hu-HU" sz="2400" dirty="0" smtClean="0">
                <a:solidFill>
                  <a:schemeClr val="bg1">
                    <a:lumMod val="85000"/>
                  </a:schemeClr>
                </a:solidFill>
              </a:rPr>
              <a:t>szakmérnök</a:t>
            </a:r>
          </a:p>
        </p:txBody>
      </p:sp>
      <p:pic>
        <p:nvPicPr>
          <p:cNvPr id="6" name="Picture 2" descr="D:\Miki\Tudásbázis\Szakmai anyagok\Prezentációk\OPAKFI Zajvédelmi Szeminárium 2013\180 dBC\Diák\FONOR-logo-fehér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324056" y="0"/>
            <a:ext cx="1819943" cy="1268760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265</Words>
  <Application>Microsoft Office PowerPoint</Application>
  <PresentationFormat>Diavetítés a képernyőre (4:3 oldalarány)</PresentationFormat>
  <Paragraphs>115</Paragraphs>
  <Slides>24</Slides>
  <Notes>24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24</vt:i4>
      </vt:variant>
    </vt:vector>
  </HeadingPairs>
  <TitlesOfParts>
    <vt:vector size="28" baseType="lpstr">
      <vt:lpstr>Arial</vt:lpstr>
      <vt:lpstr>Calibri</vt:lpstr>
      <vt:lpstr>Comic Sans MS</vt:lpstr>
      <vt:lpstr>Office-téma</vt:lpstr>
      <vt:lpstr>180 dBC</vt:lpstr>
      <vt:lpstr>2. dia</vt:lpstr>
      <vt:lpstr>BLA-BLA-BLA</vt:lpstr>
      <vt:lpstr>Mi a zajforrás???</vt:lpstr>
      <vt:lpstr>D-20 152 mm tarackágyú</vt:lpstr>
      <vt:lpstr>D-20 152 mm tarackágyú 1950-től gyártott szovjet gyártmányú vontatott tüzérségi löveg</vt:lpstr>
      <vt:lpstr>Mérőrendszer</vt:lpstr>
      <vt:lpstr>8. dia</vt:lpstr>
      <vt:lpstr>9. dia</vt:lpstr>
      <vt:lpstr>4 m (150°) 143 dB LAeq 180 dB LCpeak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KÖSZÖNJÜK MEGTISZTELŐ FIGYELMÜKET!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2013-06-24T00:08:09Z</dcterms:created>
  <dcterms:modified xsi:type="dcterms:W3CDTF">2013-10-21T10:57:16Z</dcterms:modified>
</cp:coreProperties>
</file>