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84" r:id="rId1"/>
  </p:sldMasterIdLst>
  <p:notesMasterIdLst>
    <p:notesMasterId r:id="rId11"/>
  </p:notesMasterIdLst>
  <p:sldIdLst>
    <p:sldId id="363" r:id="rId2"/>
    <p:sldId id="381" r:id="rId3"/>
    <p:sldId id="382" r:id="rId4"/>
    <p:sldId id="383" r:id="rId5"/>
    <p:sldId id="384" r:id="rId6"/>
    <p:sldId id="386" r:id="rId7"/>
    <p:sldId id="385" r:id="rId8"/>
    <p:sldId id="387" r:id="rId9"/>
    <p:sldId id="380" r:id="rId10"/>
  </p:sldIdLst>
  <p:sldSz cx="9144000" cy="6858000" type="screen4x3"/>
  <p:notesSz cx="6858000" cy="9144000"/>
  <p:embeddedFontLst>
    <p:embeddedFont>
      <p:font typeface="Calibri" pitchFamily="34" charset="0"/>
      <p:regular r:id="rId12"/>
      <p:bold r:id="rId13"/>
      <p:italic r:id="rId14"/>
      <p:boldItalic r:id="rId15"/>
    </p:embeddedFont>
    <p:embeddedFont>
      <p:font typeface="Gabriola" pitchFamily="82" charset="0"/>
      <p:regular r:id="rId16"/>
    </p:embeddedFont>
  </p:embeddedFontLst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241C"/>
    <a:srgbClr val="24260D"/>
    <a:srgbClr val="CC2200"/>
    <a:srgbClr val="A81E01"/>
    <a:srgbClr val="73452E"/>
    <a:srgbClr val="0096FF"/>
    <a:srgbClr val="54591F"/>
    <a:srgbClr val="EB5C37"/>
    <a:srgbClr val="5C991F"/>
    <a:srgbClr val="BED2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421" autoAdjust="0"/>
    <p:restoredTop sz="94660" autoAdjust="0"/>
  </p:normalViewPr>
  <p:slideViewPr>
    <p:cSldViewPr>
      <p:cViewPr varScale="1">
        <p:scale>
          <a:sx n="97" d="100"/>
          <a:sy n="97" d="100"/>
        </p:scale>
        <p:origin x="-10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BBD6F4-79FA-40D3-9EE0-EFC96669D88B}" type="datetimeFigureOut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ECC874-3264-41C6-80A0-9536C9E37C94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1</a:t>
            </a:fld>
            <a:endParaRPr lang="hu-H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2</a:t>
            </a:fld>
            <a:endParaRPr lang="hu-H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3</a:t>
            </a:fld>
            <a:endParaRPr lang="hu-H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4</a:t>
            </a:fld>
            <a:endParaRPr lang="hu-H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5</a:t>
            </a:fld>
            <a:endParaRPr lang="hu-H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6</a:t>
            </a:fld>
            <a:endParaRPr lang="hu-H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7</a:t>
            </a:fld>
            <a:endParaRPr lang="hu-H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8</a:t>
            </a:fld>
            <a:endParaRPr lang="hu-H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08A81-E4AB-4462-9618-1752CC9EBD3B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EA241-3AD4-42EC-A104-15028866C365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8A00-5B99-4FD1-B995-7C9DC5F43231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FFBB6-82CC-41F6-ACBB-FC8043032B21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CE5B6-46D6-4A3B-956C-33B10A063647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245D5-D200-460B-BD2D-2C5297C75024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7204-D2B7-4DA7-91FB-A5ABC03FFE72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C3F41-4C4F-4437-AC00-00DA8C1A3FE2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DC1D5-130E-4FAA-937B-E38D4B46BB3C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90947-AA4B-4EEA-BD4C-492870ECCC78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0BFED-527B-4538-ADF8-F34108B7067C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F11D05-BB3E-4717-B4E1-20FC3D1AE93F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ím 1"/>
          <p:cNvSpPr>
            <a:spLocks noGrp="1"/>
          </p:cNvSpPr>
          <p:nvPr>
            <p:ph type="ctrTitle"/>
          </p:nvPr>
        </p:nvSpPr>
        <p:spPr>
          <a:xfrm>
            <a:off x="587499" y="4941168"/>
            <a:ext cx="8232973" cy="846386"/>
          </a:xfrm>
        </p:spPr>
        <p:txBody>
          <a:bodyPr wrap="square" lIns="0" tIns="0" rIns="0" bIns="0" anchor="t">
            <a:spAutoFit/>
          </a:bodyPr>
          <a:lstStyle/>
          <a:p>
            <a:pPr algn="l" defTabSz="912813" eaLnBrk="1" hangingPunct="1"/>
            <a:r>
              <a:rPr lang="hu-HU" sz="5500" cap="all" dirty="0" smtClean="0">
                <a:solidFill>
                  <a:schemeClr val="bg1"/>
                </a:solidFill>
              </a:rPr>
              <a:t>GYAKORI KÉRDÉSEK</a:t>
            </a:r>
          </a:p>
        </p:txBody>
      </p:sp>
      <p:sp>
        <p:nvSpPr>
          <p:cNvPr id="4" name="Cím 1"/>
          <p:cNvSpPr txBox="1">
            <a:spLocks/>
          </p:cNvSpPr>
          <p:nvPr/>
        </p:nvSpPr>
        <p:spPr>
          <a:xfrm>
            <a:off x="611560" y="4293096"/>
            <a:ext cx="816096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Márkus </a:t>
            </a:r>
            <a:r>
              <a:rPr lang="hu-HU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Miklós </a:t>
            </a:r>
            <a:r>
              <a:rPr lang="hu-HU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szakértő</a:t>
            </a:r>
            <a:endParaRPr lang="hu-HU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" name="Cím 1"/>
          <p:cNvSpPr txBox="1">
            <a:spLocks/>
          </p:cNvSpPr>
          <p:nvPr/>
        </p:nvSpPr>
        <p:spPr>
          <a:xfrm>
            <a:off x="611559" y="6021288"/>
            <a:ext cx="816096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2200" dirty="0" smtClean="0">
                <a:latin typeface="+mj-lt"/>
                <a:ea typeface="+mj-ea"/>
                <a:cs typeface="+mj-cs"/>
              </a:rPr>
              <a:t>Stratégiai zajtérképek és zajcsökkentési intézkedési tervek készítése</a:t>
            </a:r>
          </a:p>
          <a:p>
            <a:pPr fontAlgn="auto">
              <a:spcAft>
                <a:spcPts val="0"/>
              </a:spcAft>
              <a:defRPr/>
            </a:pPr>
            <a:r>
              <a:rPr lang="hu-HU" sz="2200" b="1" dirty="0" err="1" smtClean="0">
                <a:latin typeface="+mj-lt"/>
                <a:ea typeface="+mj-ea"/>
                <a:cs typeface="+mj-cs"/>
              </a:rPr>
              <a:t>Workshop</a:t>
            </a:r>
            <a:r>
              <a:rPr lang="hu-HU" sz="2200" dirty="0" smtClean="0">
                <a:latin typeface="+mj-lt"/>
                <a:ea typeface="+mj-ea"/>
                <a:cs typeface="+mj-cs"/>
              </a:rPr>
              <a:t>  2012  </a:t>
            </a:r>
            <a:r>
              <a:rPr lang="hu-HU" sz="2200" b="1" dirty="0" smtClean="0">
                <a:latin typeface="+mj-lt"/>
                <a:ea typeface="+mj-ea"/>
                <a:cs typeface="+mj-cs"/>
              </a:rPr>
              <a:t>Székesfehérvár</a:t>
            </a:r>
            <a:endParaRPr lang="hu-HU" sz="2200" b="1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 4"/>
          <p:cNvSpPr/>
          <p:nvPr/>
        </p:nvSpPr>
        <p:spPr>
          <a:xfrm>
            <a:off x="0" y="1916832"/>
            <a:ext cx="9144000" cy="2376264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7410" name="Cím 1"/>
          <p:cNvSpPr>
            <a:spLocks noGrp="1"/>
          </p:cNvSpPr>
          <p:nvPr>
            <p:ph type="ctrTitle"/>
          </p:nvPr>
        </p:nvSpPr>
        <p:spPr>
          <a:xfrm>
            <a:off x="587499" y="404664"/>
            <a:ext cx="8232973" cy="1292662"/>
          </a:xfrm>
        </p:spPr>
        <p:txBody>
          <a:bodyPr wrap="square" lIns="0" tIns="0" rIns="0" bIns="0" anchor="t">
            <a:spAutoFit/>
          </a:bodyPr>
          <a:lstStyle/>
          <a:p>
            <a:pPr algn="l" defTabSz="912813"/>
            <a:r>
              <a:rPr lang="hu-HU" sz="4200" dirty="0" smtClean="0">
                <a:solidFill>
                  <a:schemeClr val="bg1"/>
                </a:solidFill>
              </a:rPr>
              <a:t>Miért külön készül zajforrás-típusonként a zajtérkép?</a:t>
            </a:r>
          </a:p>
        </p:txBody>
      </p:sp>
      <p:sp>
        <p:nvSpPr>
          <p:cNvPr id="4" name="Cím 1"/>
          <p:cNvSpPr txBox="1">
            <a:spLocks/>
          </p:cNvSpPr>
          <p:nvPr/>
        </p:nvSpPr>
        <p:spPr>
          <a:xfrm>
            <a:off x="587499" y="2132856"/>
            <a:ext cx="8232973" cy="193899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lvl="0" algn="r" defTabSz="912813">
              <a:spcBef>
                <a:spcPct val="0"/>
              </a:spcBef>
            </a:pPr>
            <a:r>
              <a:rPr lang="hu-HU" sz="4200" b="1" dirty="0" smtClean="0">
                <a:solidFill>
                  <a:srgbClr val="CC2200"/>
                </a:solidFill>
                <a:latin typeface="+mj-lt"/>
                <a:ea typeface="+mj-ea"/>
                <a:cs typeface="+mj-cs"/>
              </a:rPr>
              <a:t>Eltérő megítélés.</a:t>
            </a:r>
          </a:p>
          <a:p>
            <a:pPr lvl="0" algn="r" defTabSz="912813">
              <a:spcBef>
                <a:spcPct val="0"/>
              </a:spcBef>
            </a:pPr>
            <a:r>
              <a:rPr lang="hu-HU" sz="4200" dirty="0" smtClean="0">
                <a:solidFill>
                  <a:srgbClr val="CC2200"/>
                </a:solidFill>
                <a:latin typeface="+mj-lt"/>
                <a:ea typeface="+mj-ea"/>
                <a:cs typeface="+mj-cs"/>
              </a:rPr>
              <a:t>Eltérő határérték-rendszer.</a:t>
            </a:r>
          </a:p>
          <a:p>
            <a:pPr lvl="0" algn="r" defTabSz="912813">
              <a:spcBef>
                <a:spcPct val="0"/>
              </a:spcBef>
            </a:pPr>
            <a:r>
              <a:rPr lang="hu-HU" sz="4200" dirty="0" smtClean="0">
                <a:solidFill>
                  <a:srgbClr val="CC2200"/>
                </a:solidFill>
                <a:latin typeface="+mj-lt"/>
                <a:ea typeface="+mj-ea"/>
                <a:cs typeface="+mj-cs"/>
              </a:rPr>
              <a:t>Eltűnne a megítélésbeli különbség.</a:t>
            </a:r>
          </a:p>
        </p:txBody>
      </p:sp>
      <p:sp>
        <p:nvSpPr>
          <p:cNvPr id="6" name="Cím 1"/>
          <p:cNvSpPr txBox="1">
            <a:spLocks/>
          </p:cNvSpPr>
          <p:nvPr/>
        </p:nvSpPr>
        <p:spPr>
          <a:xfrm>
            <a:off x="587499" y="5373216"/>
            <a:ext cx="8232973" cy="129266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lvl="1" algn="r" defTabSz="912813">
              <a:spcBef>
                <a:spcPct val="0"/>
              </a:spcBef>
            </a:pPr>
            <a:r>
              <a:rPr lang="hu-HU" sz="4200" kern="0" dirty="0" smtClean="0">
                <a:solidFill>
                  <a:schemeClr val="bg1"/>
                </a:solidFill>
                <a:latin typeface="Gabriola" pitchFamily="82" charset="0"/>
              </a:rPr>
              <a:t>Csak az azonos megítélés alá eső</a:t>
            </a:r>
            <a:br>
              <a:rPr lang="hu-HU" sz="4200" kern="0" dirty="0" smtClean="0">
                <a:solidFill>
                  <a:schemeClr val="bg1"/>
                </a:solidFill>
                <a:latin typeface="Gabriola" pitchFamily="82" charset="0"/>
              </a:rPr>
            </a:br>
            <a:r>
              <a:rPr lang="hu-HU" sz="4200" kern="0" dirty="0" smtClean="0">
                <a:solidFill>
                  <a:schemeClr val="bg1"/>
                </a:solidFill>
                <a:latin typeface="Gabriola" pitchFamily="82" charset="0"/>
              </a:rPr>
              <a:t>zajforrás-típusok terhelése összesíthető!</a:t>
            </a:r>
            <a:endParaRPr kumimoji="0" lang="hu-HU" sz="66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800"/>
                            </p:stCondLst>
                            <p:childTnLst>
                              <p:par>
                                <p:cTn id="15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7410" grpId="0"/>
      <p:bldP spid="4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 4"/>
          <p:cNvSpPr/>
          <p:nvPr/>
        </p:nvSpPr>
        <p:spPr>
          <a:xfrm>
            <a:off x="0" y="1916832"/>
            <a:ext cx="9144000" cy="3096344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7410" name="Cím 1"/>
          <p:cNvSpPr>
            <a:spLocks noGrp="1"/>
          </p:cNvSpPr>
          <p:nvPr>
            <p:ph type="ctrTitle"/>
          </p:nvPr>
        </p:nvSpPr>
        <p:spPr>
          <a:xfrm>
            <a:off x="587499" y="404664"/>
            <a:ext cx="8232973" cy="1292662"/>
          </a:xfrm>
        </p:spPr>
        <p:txBody>
          <a:bodyPr wrap="square" lIns="0" tIns="0" rIns="0" bIns="0" anchor="t">
            <a:spAutoFit/>
          </a:bodyPr>
          <a:lstStyle/>
          <a:p>
            <a:pPr algn="l" defTabSz="912813"/>
            <a:r>
              <a:rPr lang="hu-HU" sz="4200" dirty="0" smtClean="0">
                <a:solidFill>
                  <a:schemeClr val="bg1"/>
                </a:solidFill>
              </a:rPr>
              <a:t>Miért csak az IPPC köteles üzemek szerepelnek a zajtérképen?</a:t>
            </a:r>
          </a:p>
        </p:txBody>
      </p:sp>
      <p:sp>
        <p:nvSpPr>
          <p:cNvPr id="4" name="Cím 1"/>
          <p:cNvSpPr txBox="1">
            <a:spLocks/>
          </p:cNvSpPr>
          <p:nvPr/>
        </p:nvSpPr>
        <p:spPr>
          <a:xfrm>
            <a:off x="587499" y="2132856"/>
            <a:ext cx="8232973" cy="258532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lvl="0" algn="r" defTabSz="912813">
              <a:spcBef>
                <a:spcPct val="0"/>
              </a:spcBef>
            </a:pPr>
            <a:r>
              <a:rPr lang="hu-HU" sz="4200" b="1" dirty="0" smtClean="0">
                <a:solidFill>
                  <a:srgbClr val="CC2200"/>
                </a:solidFill>
                <a:latin typeface="+mj-lt"/>
                <a:ea typeface="+mj-ea"/>
                <a:cs typeface="+mj-cs"/>
              </a:rPr>
              <a:t>Egységes metodika mindenhol:</a:t>
            </a:r>
          </a:p>
          <a:p>
            <a:pPr lvl="0" algn="r" defTabSz="912813">
              <a:spcBef>
                <a:spcPct val="0"/>
              </a:spcBef>
            </a:pPr>
            <a:r>
              <a:rPr lang="hu-HU" sz="4200" dirty="0" smtClean="0">
                <a:solidFill>
                  <a:srgbClr val="CC2200"/>
                </a:solidFill>
                <a:latin typeface="+mj-lt"/>
                <a:ea typeface="+mj-ea"/>
                <a:cs typeface="+mj-cs"/>
              </a:rPr>
              <a:t>csak a legjelentősebb források</a:t>
            </a:r>
          </a:p>
          <a:p>
            <a:pPr lvl="0" algn="r" defTabSz="912813">
              <a:spcBef>
                <a:spcPct val="0"/>
              </a:spcBef>
            </a:pPr>
            <a:r>
              <a:rPr lang="hu-HU" sz="4200" dirty="0" smtClean="0">
                <a:solidFill>
                  <a:srgbClr val="CC2200"/>
                </a:solidFill>
                <a:latin typeface="+mj-lt"/>
                <a:ea typeface="+mj-ea"/>
                <a:cs typeface="+mj-cs"/>
              </a:rPr>
              <a:t>adatok összehasonlíthatósága</a:t>
            </a:r>
          </a:p>
          <a:p>
            <a:pPr lvl="0" algn="r" defTabSz="912813">
              <a:spcBef>
                <a:spcPct val="0"/>
              </a:spcBef>
            </a:pPr>
            <a:r>
              <a:rPr lang="hu-HU" sz="4200" dirty="0" smtClean="0">
                <a:solidFill>
                  <a:srgbClr val="CC2200"/>
                </a:solidFill>
                <a:latin typeface="+mj-lt"/>
                <a:ea typeface="+mj-ea"/>
                <a:cs typeface="+mj-cs"/>
              </a:rPr>
              <a:t>egyszerűbb stratégiai eszköz</a:t>
            </a:r>
          </a:p>
        </p:txBody>
      </p:sp>
      <p:sp>
        <p:nvSpPr>
          <p:cNvPr id="6" name="Cím 1"/>
          <p:cNvSpPr txBox="1">
            <a:spLocks/>
          </p:cNvSpPr>
          <p:nvPr/>
        </p:nvSpPr>
        <p:spPr>
          <a:xfrm>
            <a:off x="587499" y="5373216"/>
            <a:ext cx="8232973" cy="129266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lvl="1" algn="r" defTabSz="912813">
              <a:spcBef>
                <a:spcPct val="0"/>
              </a:spcBef>
            </a:pPr>
            <a:r>
              <a:rPr lang="hu-HU" sz="4200" kern="0" dirty="0" smtClean="0">
                <a:solidFill>
                  <a:schemeClr val="bg1"/>
                </a:solidFill>
                <a:latin typeface="Gabriola" pitchFamily="82" charset="0"/>
              </a:rPr>
              <a:t>Közös rendszerben kell a megoldást keresni,</a:t>
            </a:r>
            <a:br>
              <a:rPr lang="hu-HU" sz="4200" kern="0" dirty="0" smtClean="0">
                <a:solidFill>
                  <a:schemeClr val="bg1"/>
                </a:solidFill>
                <a:latin typeface="Gabriola" pitchFamily="82" charset="0"/>
              </a:rPr>
            </a:br>
            <a:r>
              <a:rPr lang="hu-HU" sz="4200" kern="0" dirty="0" smtClean="0">
                <a:solidFill>
                  <a:schemeClr val="bg1"/>
                </a:solidFill>
                <a:latin typeface="Gabriola" pitchFamily="82" charset="0"/>
              </a:rPr>
              <a:t>nem egyéni érdekek mentén!</a:t>
            </a:r>
            <a:endParaRPr kumimoji="0" lang="hu-HU" sz="66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50"/>
                            </p:stCondLst>
                            <p:childTnLst>
                              <p:par>
                                <p:cTn id="10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50"/>
                            </p:stCondLst>
                            <p:childTnLst>
                              <p:par>
                                <p:cTn id="15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7410" grpId="0"/>
      <p:bldP spid="4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 4"/>
          <p:cNvSpPr/>
          <p:nvPr/>
        </p:nvSpPr>
        <p:spPr>
          <a:xfrm>
            <a:off x="0" y="1916832"/>
            <a:ext cx="9144000" cy="1152128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7410" name="Cím 1"/>
          <p:cNvSpPr>
            <a:spLocks noGrp="1"/>
          </p:cNvSpPr>
          <p:nvPr>
            <p:ph type="ctrTitle"/>
          </p:nvPr>
        </p:nvSpPr>
        <p:spPr>
          <a:xfrm>
            <a:off x="587499" y="404664"/>
            <a:ext cx="8232973" cy="1292662"/>
          </a:xfrm>
        </p:spPr>
        <p:txBody>
          <a:bodyPr wrap="square" lIns="0" tIns="0" rIns="0" bIns="0" anchor="t">
            <a:spAutoFit/>
          </a:bodyPr>
          <a:lstStyle/>
          <a:p>
            <a:pPr algn="l" defTabSz="912813"/>
            <a:r>
              <a:rPr lang="hu-HU" sz="4200" dirty="0" smtClean="0">
                <a:solidFill>
                  <a:schemeClr val="bg1"/>
                </a:solidFill>
              </a:rPr>
              <a:t>Lehet-e más zajforrásokat</a:t>
            </a:r>
            <a:br>
              <a:rPr lang="hu-HU" sz="4200" dirty="0" smtClean="0">
                <a:solidFill>
                  <a:schemeClr val="bg1"/>
                </a:solidFill>
              </a:rPr>
            </a:br>
            <a:r>
              <a:rPr lang="hu-HU" sz="4200" dirty="0" smtClean="0">
                <a:solidFill>
                  <a:schemeClr val="bg1"/>
                </a:solidFill>
              </a:rPr>
              <a:t>is modellezni?</a:t>
            </a:r>
          </a:p>
        </p:txBody>
      </p:sp>
      <p:sp>
        <p:nvSpPr>
          <p:cNvPr id="4" name="Cím 1"/>
          <p:cNvSpPr txBox="1">
            <a:spLocks/>
          </p:cNvSpPr>
          <p:nvPr/>
        </p:nvSpPr>
        <p:spPr>
          <a:xfrm>
            <a:off x="587499" y="2132856"/>
            <a:ext cx="8232973" cy="64633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lvl="0" algn="r" defTabSz="912813">
              <a:spcBef>
                <a:spcPct val="0"/>
              </a:spcBef>
            </a:pPr>
            <a:r>
              <a:rPr lang="hu-HU" sz="4200" b="1" dirty="0" smtClean="0">
                <a:solidFill>
                  <a:srgbClr val="CC2200"/>
                </a:solidFill>
                <a:latin typeface="+mj-lt"/>
                <a:ea typeface="+mj-ea"/>
                <a:cs typeface="+mj-cs"/>
              </a:rPr>
              <a:t>Igen.</a:t>
            </a:r>
            <a:endParaRPr lang="hu-HU" sz="4200" dirty="0" smtClean="0">
              <a:solidFill>
                <a:srgbClr val="CC22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" name="Cím 1"/>
          <p:cNvSpPr txBox="1">
            <a:spLocks/>
          </p:cNvSpPr>
          <p:nvPr/>
        </p:nvSpPr>
        <p:spPr>
          <a:xfrm>
            <a:off x="587499" y="5373216"/>
            <a:ext cx="8232973" cy="129266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lvl="1" algn="r" defTabSz="912813">
              <a:spcBef>
                <a:spcPct val="0"/>
              </a:spcBef>
            </a:pPr>
            <a:r>
              <a:rPr lang="hu-HU" sz="4200" kern="0" dirty="0" smtClean="0">
                <a:solidFill>
                  <a:schemeClr val="bg1"/>
                </a:solidFill>
                <a:latin typeface="Gabriola" pitchFamily="82" charset="0"/>
              </a:rPr>
              <a:t>Ennek csak az Önkormányzat</a:t>
            </a:r>
            <a:br>
              <a:rPr lang="hu-HU" sz="4200" kern="0" dirty="0" smtClean="0">
                <a:solidFill>
                  <a:schemeClr val="bg1"/>
                </a:solidFill>
                <a:latin typeface="Gabriola" pitchFamily="82" charset="0"/>
              </a:rPr>
            </a:br>
            <a:r>
              <a:rPr lang="hu-HU" sz="4200" kern="0" dirty="0" smtClean="0">
                <a:solidFill>
                  <a:schemeClr val="bg1"/>
                </a:solidFill>
                <a:latin typeface="Gabriola" pitchFamily="82" charset="0"/>
              </a:rPr>
              <a:t>lehetőségei szabnak határt!</a:t>
            </a:r>
            <a:endParaRPr kumimoji="0" lang="hu-HU" sz="66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"/>
                            </p:stCondLst>
                            <p:childTnLst>
                              <p:par>
                                <p:cTn id="15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7410" grpId="0"/>
      <p:bldP spid="4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 4"/>
          <p:cNvSpPr/>
          <p:nvPr/>
        </p:nvSpPr>
        <p:spPr>
          <a:xfrm>
            <a:off x="0" y="1916832"/>
            <a:ext cx="9144000" cy="2376264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7410" name="Cím 1"/>
          <p:cNvSpPr>
            <a:spLocks noGrp="1"/>
          </p:cNvSpPr>
          <p:nvPr>
            <p:ph type="ctrTitle"/>
          </p:nvPr>
        </p:nvSpPr>
        <p:spPr>
          <a:xfrm>
            <a:off x="587499" y="404664"/>
            <a:ext cx="8232973" cy="1292662"/>
          </a:xfrm>
        </p:spPr>
        <p:txBody>
          <a:bodyPr wrap="square" lIns="0" tIns="0" rIns="0" bIns="0" anchor="t">
            <a:spAutoFit/>
          </a:bodyPr>
          <a:lstStyle/>
          <a:p>
            <a:pPr algn="l" defTabSz="912813"/>
            <a:r>
              <a:rPr lang="pl-PL" sz="4200" dirty="0" smtClean="0">
                <a:solidFill>
                  <a:schemeClr val="bg1"/>
                </a:solidFill>
              </a:rPr>
              <a:t>A konfliktustérkép a valódi konfliktusokat ábrázolja?</a:t>
            </a:r>
            <a:endParaRPr lang="hu-HU" sz="4200" dirty="0" smtClean="0">
              <a:solidFill>
                <a:schemeClr val="bg1"/>
              </a:solidFill>
            </a:endParaRPr>
          </a:p>
        </p:txBody>
      </p:sp>
      <p:sp>
        <p:nvSpPr>
          <p:cNvPr id="4" name="Cím 1"/>
          <p:cNvSpPr txBox="1">
            <a:spLocks/>
          </p:cNvSpPr>
          <p:nvPr/>
        </p:nvSpPr>
        <p:spPr>
          <a:xfrm>
            <a:off x="587499" y="2132856"/>
            <a:ext cx="8232973" cy="193899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lvl="0" algn="r" defTabSz="912813">
              <a:spcBef>
                <a:spcPct val="0"/>
              </a:spcBef>
            </a:pPr>
            <a:r>
              <a:rPr lang="hu-HU" sz="4200" b="1" dirty="0" smtClean="0">
                <a:solidFill>
                  <a:srgbClr val="CC2200"/>
                </a:solidFill>
                <a:latin typeface="+mj-lt"/>
                <a:ea typeface="+mj-ea"/>
                <a:cs typeface="+mj-cs"/>
              </a:rPr>
              <a:t>Nem teljesen.</a:t>
            </a:r>
          </a:p>
          <a:p>
            <a:pPr lvl="0" algn="r" defTabSz="912813">
              <a:spcBef>
                <a:spcPct val="0"/>
              </a:spcBef>
            </a:pPr>
            <a:r>
              <a:rPr lang="hu-HU" sz="4200" dirty="0" smtClean="0">
                <a:solidFill>
                  <a:srgbClr val="CC2200"/>
                </a:solidFill>
                <a:latin typeface="+mj-lt"/>
                <a:ea typeface="+mj-ea"/>
                <a:cs typeface="+mj-cs"/>
              </a:rPr>
              <a:t>Valódi konfliktus ott adódik, ahol</a:t>
            </a:r>
            <a:br>
              <a:rPr lang="hu-HU" sz="4200" dirty="0" smtClean="0">
                <a:solidFill>
                  <a:srgbClr val="CC2200"/>
                </a:solidFill>
                <a:latin typeface="+mj-lt"/>
                <a:ea typeface="+mj-ea"/>
                <a:cs typeface="+mj-cs"/>
              </a:rPr>
            </a:br>
            <a:r>
              <a:rPr lang="hu-HU" sz="4200" dirty="0" smtClean="0">
                <a:solidFill>
                  <a:srgbClr val="CC2200"/>
                </a:solidFill>
                <a:latin typeface="+mj-lt"/>
                <a:ea typeface="+mj-ea"/>
                <a:cs typeface="+mj-cs"/>
              </a:rPr>
              <a:t>sok lakót érint nagy túllépés. </a:t>
            </a:r>
          </a:p>
        </p:txBody>
      </p:sp>
      <p:sp>
        <p:nvSpPr>
          <p:cNvPr id="6" name="Cím 1"/>
          <p:cNvSpPr txBox="1">
            <a:spLocks/>
          </p:cNvSpPr>
          <p:nvPr/>
        </p:nvSpPr>
        <p:spPr>
          <a:xfrm>
            <a:off x="587499" y="5373216"/>
            <a:ext cx="8232973" cy="129266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lvl="1" algn="r" defTabSz="912813">
              <a:spcBef>
                <a:spcPct val="0"/>
              </a:spcBef>
            </a:pPr>
            <a:r>
              <a:rPr lang="hu-HU" sz="4200" kern="0" dirty="0" smtClean="0">
                <a:solidFill>
                  <a:schemeClr val="bg1"/>
                </a:solidFill>
                <a:latin typeface="Gabriola" pitchFamily="82" charset="0"/>
              </a:rPr>
              <a:t>Megoldás: </a:t>
            </a:r>
            <a:r>
              <a:rPr lang="hu-HU" sz="4200" kern="0" dirty="0" err="1" smtClean="0">
                <a:solidFill>
                  <a:schemeClr val="bg1"/>
                </a:solidFill>
                <a:latin typeface="Gabriola" pitchFamily="82" charset="0"/>
              </a:rPr>
              <a:t>érintettségi</a:t>
            </a:r>
            <a:r>
              <a:rPr lang="hu-HU" sz="4200" kern="0" dirty="0" smtClean="0">
                <a:solidFill>
                  <a:schemeClr val="bg1"/>
                </a:solidFill>
                <a:latin typeface="Gabriola" pitchFamily="82" charset="0"/>
              </a:rPr>
              <a:t> mutató (túllépéssel érintettek száma és a túllépés szorzata). </a:t>
            </a:r>
            <a:endParaRPr kumimoji="0" lang="hu-HU" sz="66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7410" grpId="0"/>
      <p:bldP spid="4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 4"/>
          <p:cNvSpPr/>
          <p:nvPr/>
        </p:nvSpPr>
        <p:spPr>
          <a:xfrm>
            <a:off x="0" y="1916832"/>
            <a:ext cx="9144000" cy="2376264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7410" name="Cím 1"/>
          <p:cNvSpPr>
            <a:spLocks noGrp="1"/>
          </p:cNvSpPr>
          <p:nvPr>
            <p:ph type="ctrTitle"/>
          </p:nvPr>
        </p:nvSpPr>
        <p:spPr>
          <a:xfrm>
            <a:off x="587499" y="404664"/>
            <a:ext cx="8232973" cy="1292662"/>
          </a:xfrm>
        </p:spPr>
        <p:txBody>
          <a:bodyPr wrap="square" lIns="0" tIns="0" rIns="0" bIns="0" anchor="t">
            <a:spAutoFit/>
          </a:bodyPr>
          <a:lstStyle/>
          <a:p>
            <a:pPr algn="l" defTabSz="912813"/>
            <a:r>
              <a:rPr lang="hu-HU" sz="4200" dirty="0" smtClean="0">
                <a:solidFill>
                  <a:schemeClr val="bg1"/>
                </a:solidFill>
              </a:rPr>
              <a:t>Összevethetők-e a zajterhelési eredmények a hazai szabályozással?</a:t>
            </a:r>
          </a:p>
        </p:txBody>
      </p:sp>
      <p:sp>
        <p:nvSpPr>
          <p:cNvPr id="4" name="Cím 1"/>
          <p:cNvSpPr txBox="1">
            <a:spLocks/>
          </p:cNvSpPr>
          <p:nvPr/>
        </p:nvSpPr>
        <p:spPr>
          <a:xfrm>
            <a:off x="587499" y="2132856"/>
            <a:ext cx="8232973" cy="193899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lvl="0" algn="r" defTabSz="912813">
              <a:spcBef>
                <a:spcPct val="0"/>
              </a:spcBef>
            </a:pPr>
            <a:r>
              <a:rPr lang="hu-HU" sz="4200" b="1" dirty="0" smtClean="0">
                <a:solidFill>
                  <a:srgbClr val="CC2200"/>
                </a:solidFill>
                <a:latin typeface="+mj-lt"/>
                <a:ea typeface="+mj-ea"/>
                <a:cs typeface="+mj-cs"/>
              </a:rPr>
              <a:t>Nem!</a:t>
            </a:r>
          </a:p>
          <a:p>
            <a:pPr lvl="0" algn="r" defTabSz="912813">
              <a:spcBef>
                <a:spcPct val="0"/>
              </a:spcBef>
            </a:pPr>
            <a:r>
              <a:rPr lang="en-US" sz="4200" dirty="0" smtClean="0">
                <a:solidFill>
                  <a:srgbClr val="CC2200"/>
                </a:solidFill>
                <a:latin typeface="+mj-lt"/>
                <a:ea typeface="+mj-ea"/>
                <a:cs typeface="+mj-cs"/>
              </a:rPr>
              <a:t>1,5 m </a:t>
            </a:r>
            <a:r>
              <a:rPr lang="hu-HU" sz="4200" dirty="0" smtClean="0">
                <a:solidFill>
                  <a:srgbClr val="CC22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200" dirty="0" smtClean="0">
                <a:solidFill>
                  <a:srgbClr val="CC2200"/>
                </a:solidFill>
                <a:latin typeface="+mj-lt"/>
                <a:ea typeface="+mj-ea"/>
                <a:cs typeface="+mj-cs"/>
              </a:rPr>
              <a:t>≠</a:t>
            </a:r>
            <a:r>
              <a:rPr lang="hu-HU" sz="4200" dirty="0" smtClean="0">
                <a:solidFill>
                  <a:srgbClr val="CC2200"/>
                </a:solidFill>
                <a:latin typeface="+mj-lt"/>
                <a:ea typeface="+mj-ea"/>
                <a:cs typeface="+mj-cs"/>
              </a:rPr>
              <a:t>  </a:t>
            </a:r>
            <a:r>
              <a:rPr lang="en-US" sz="4200" dirty="0" smtClean="0">
                <a:solidFill>
                  <a:srgbClr val="CC2200"/>
                </a:solidFill>
                <a:latin typeface="+mj-lt"/>
                <a:ea typeface="+mj-ea"/>
                <a:cs typeface="+mj-cs"/>
              </a:rPr>
              <a:t> 4 m</a:t>
            </a:r>
          </a:p>
          <a:p>
            <a:pPr lvl="0" algn="r" defTabSz="912813">
              <a:spcBef>
                <a:spcPct val="0"/>
              </a:spcBef>
            </a:pPr>
            <a:r>
              <a:rPr lang="en-US" sz="4200" dirty="0" err="1" smtClean="0">
                <a:solidFill>
                  <a:srgbClr val="CC2200"/>
                </a:solidFill>
                <a:latin typeface="+mj-lt"/>
                <a:ea typeface="+mj-ea"/>
                <a:cs typeface="+mj-cs"/>
              </a:rPr>
              <a:t>nappal</a:t>
            </a:r>
            <a:r>
              <a:rPr lang="en-US" sz="4200" dirty="0" smtClean="0">
                <a:solidFill>
                  <a:srgbClr val="CC22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200" dirty="0" err="1" smtClean="0">
                <a:solidFill>
                  <a:srgbClr val="CC2200"/>
                </a:solidFill>
                <a:latin typeface="+mj-lt"/>
                <a:ea typeface="+mj-ea"/>
                <a:cs typeface="+mj-cs"/>
              </a:rPr>
              <a:t>és</a:t>
            </a:r>
            <a:r>
              <a:rPr lang="en-US" sz="4200" dirty="0" smtClean="0">
                <a:solidFill>
                  <a:srgbClr val="CC22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200" dirty="0" err="1" smtClean="0">
                <a:solidFill>
                  <a:srgbClr val="CC2200"/>
                </a:solidFill>
                <a:latin typeface="+mj-lt"/>
                <a:ea typeface="+mj-ea"/>
                <a:cs typeface="+mj-cs"/>
              </a:rPr>
              <a:t>éjjel</a:t>
            </a:r>
            <a:r>
              <a:rPr lang="en-US" sz="4200" dirty="0" smtClean="0">
                <a:solidFill>
                  <a:srgbClr val="CC22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hu-HU" sz="4200" dirty="0" smtClean="0">
                <a:solidFill>
                  <a:srgbClr val="CC22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200" dirty="0" smtClean="0">
                <a:solidFill>
                  <a:srgbClr val="CC2200"/>
                </a:solidFill>
              </a:rPr>
              <a:t>≠</a:t>
            </a:r>
            <a:r>
              <a:rPr lang="en-US" sz="4200" dirty="0" smtClean="0">
                <a:solidFill>
                  <a:srgbClr val="CC22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hu-HU" sz="4200" dirty="0" smtClean="0">
                <a:solidFill>
                  <a:srgbClr val="CC2200"/>
                </a:solidFill>
                <a:latin typeface="+mj-lt"/>
                <a:ea typeface="+mj-ea"/>
                <a:cs typeface="+mj-cs"/>
              </a:rPr>
              <a:t> DEN</a:t>
            </a:r>
          </a:p>
        </p:txBody>
      </p:sp>
      <p:sp>
        <p:nvSpPr>
          <p:cNvPr id="6" name="Cím 1"/>
          <p:cNvSpPr txBox="1">
            <a:spLocks/>
          </p:cNvSpPr>
          <p:nvPr/>
        </p:nvSpPr>
        <p:spPr>
          <a:xfrm>
            <a:off x="587499" y="5373216"/>
            <a:ext cx="8232973" cy="129266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lvl="1" algn="r" defTabSz="912813">
              <a:spcBef>
                <a:spcPct val="0"/>
              </a:spcBef>
            </a:pPr>
            <a:r>
              <a:rPr lang="hu-HU" sz="4200" kern="0" dirty="0" smtClean="0">
                <a:solidFill>
                  <a:schemeClr val="bg1"/>
                </a:solidFill>
                <a:latin typeface="Gabriola" pitchFamily="82" charset="0"/>
              </a:rPr>
              <a:t>Eltérőek az előírások, de legfőképpen a számított eredmények nem vethetők össze a mérttel!</a:t>
            </a:r>
            <a:endParaRPr kumimoji="0" lang="hu-HU" sz="66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50"/>
                            </p:stCondLst>
                            <p:childTnLst>
                              <p:par>
                                <p:cTn id="10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900"/>
                            </p:stCondLst>
                            <p:childTnLst>
                              <p:par>
                                <p:cTn id="15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7410" grpId="0"/>
      <p:bldP spid="4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 4"/>
          <p:cNvSpPr/>
          <p:nvPr/>
        </p:nvSpPr>
        <p:spPr>
          <a:xfrm>
            <a:off x="0" y="1916832"/>
            <a:ext cx="9144000" cy="2376264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7410" name="Cím 1"/>
          <p:cNvSpPr>
            <a:spLocks noGrp="1"/>
          </p:cNvSpPr>
          <p:nvPr>
            <p:ph type="ctrTitle"/>
          </p:nvPr>
        </p:nvSpPr>
        <p:spPr>
          <a:xfrm>
            <a:off x="587499" y="404664"/>
            <a:ext cx="8232973" cy="1292662"/>
          </a:xfrm>
        </p:spPr>
        <p:txBody>
          <a:bodyPr wrap="square" lIns="0" tIns="0" rIns="0" bIns="0" anchor="t">
            <a:spAutoFit/>
          </a:bodyPr>
          <a:lstStyle/>
          <a:p>
            <a:pPr algn="l" defTabSz="912813"/>
            <a:r>
              <a:rPr lang="hu-HU" sz="4200" dirty="0" smtClean="0">
                <a:solidFill>
                  <a:schemeClr val="bg1"/>
                </a:solidFill>
              </a:rPr>
              <a:t>Meghatározhatók-e a hazai előírásoknak megfelelő zajszintek is?</a:t>
            </a:r>
          </a:p>
        </p:txBody>
      </p:sp>
      <p:sp>
        <p:nvSpPr>
          <p:cNvPr id="4" name="Cím 1"/>
          <p:cNvSpPr txBox="1">
            <a:spLocks/>
          </p:cNvSpPr>
          <p:nvPr/>
        </p:nvSpPr>
        <p:spPr>
          <a:xfrm>
            <a:off x="587499" y="2132856"/>
            <a:ext cx="8232973" cy="193899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lvl="0" algn="r" defTabSz="912813">
              <a:spcBef>
                <a:spcPct val="0"/>
              </a:spcBef>
            </a:pPr>
            <a:r>
              <a:rPr lang="hu-HU" sz="4200" b="1" dirty="0" smtClean="0">
                <a:solidFill>
                  <a:srgbClr val="CC2200"/>
                </a:solidFill>
                <a:latin typeface="+mj-lt"/>
                <a:ea typeface="+mj-ea"/>
                <a:cs typeface="+mj-cs"/>
              </a:rPr>
              <a:t>Igen.</a:t>
            </a:r>
          </a:p>
          <a:p>
            <a:pPr lvl="0" algn="r" defTabSz="912813">
              <a:spcBef>
                <a:spcPct val="0"/>
              </a:spcBef>
            </a:pPr>
            <a:r>
              <a:rPr lang="hu-HU" sz="4200" dirty="0" smtClean="0">
                <a:solidFill>
                  <a:srgbClr val="CC2200"/>
                </a:solidFill>
                <a:latin typeface="+mj-lt"/>
                <a:ea typeface="+mj-ea"/>
                <a:cs typeface="+mj-cs"/>
              </a:rPr>
              <a:t>A mérvadó mindig a vonatkozó előírások szerint mért eredmény. </a:t>
            </a:r>
          </a:p>
        </p:txBody>
      </p:sp>
      <p:sp>
        <p:nvSpPr>
          <p:cNvPr id="6" name="Cím 1"/>
          <p:cNvSpPr txBox="1">
            <a:spLocks/>
          </p:cNvSpPr>
          <p:nvPr/>
        </p:nvSpPr>
        <p:spPr>
          <a:xfrm>
            <a:off x="587499" y="5373216"/>
            <a:ext cx="8232973" cy="129266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lvl="1" algn="r" defTabSz="912813">
              <a:spcBef>
                <a:spcPct val="0"/>
              </a:spcBef>
            </a:pPr>
            <a:r>
              <a:rPr lang="hu-HU" sz="4200" kern="0" dirty="0" smtClean="0">
                <a:solidFill>
                  <a:schemeClr val="bg1"/>
                </a:solidFill>
                <a:latin typeface="Gabriola" pitchFamily="82" charset="0"/>
              </a:rPr>
              <a:t>A zajtérkép ez esetben is inkább</a:t>
            </a:r>
            <a:br>
              <a:rPr lang="hu-HU" sz="4200" kern="0" dirty="0" smtClean="0">
                <a:solidFill>
                  <a:schemeClr val="bg1"/>
                </a:solidFill>
                <a:latin typeface="Gabriola" pitchFamily="82" charset="0"/>
              </a:rPr>
            </a:br>
            <a:r>
              <a:rPr lang="hu-HU" sz="4200" kern="0" dirty="0" smtClean="0">
                <a:solidFill>
                  <a:schemeClr val="bg1"/>
                </a:solidFill>
                <a:latin typeface="Gabriola" pitchFamily="82" charset="0"/>
              </a:rPr>
              <a:t>prediktív és preventív célokat szolgál. </a:t>
            </a:r>
            <a:endParaRPr kumimoji="0" lang="hu-HU" sz="66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50"/>
                            </p:stCondLst>
                            <p:childTnLst>
                              <p:par>
                                <p:cTn id="10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900"/>
                            </p:stCondLst>
                            <p:childTnLst>
                              <p:par>
                                <p:cTn id="15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7410" grpId="0"/>
      <p:bldP spid="4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 4"/>
          <p:cNvSpPr/>
          <p:nvPr/>
        </p:nvSpPr>
        <p:spPr>
          <a:xfrm>
            <a:off x="0" y="1916832"/>
            <a:ext cx="9144000" cy="2376264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7410" name="Cím 1"/>
          <p:cNvSpPr>
            <a:spLocks noGrp="1"/>
          </p:cNvSpPr>
          <p:nvPr>
            <p:ph type="ctrTitle"/>
          </p:nvPr>
        </p:nvSpPr>
        <p:spPr>
          <a:xfrm>
            <a:off x="587499" y="404664"/>
            <a:ext cx="8232973" cy="1292662"/>
          </a:xfrm>
        </p:spPr>
        <p:txBody>
          <a:bodyPr wrap="square" lIns="0" tIns="0" rIns="0" bIns="0" anchor="t">
            <a:spAutoFit/>
          </a:bodyPr>
          <a:lstStyle/>
          <a:p>
            <a:pPr algn="l" defTabSz="912813"/>
            <a:r>
              <a:rPr lang="hu-HU" sz="4200" dirty="0" smtClean="0">
                <a:solidFill>
                  <a:schemeClr val="bg1"/>
                </a:solidFill>
              </a:rPr>
              <a:t>A küszöbértékek túllépése közvetlen hatósági feladatokat jelent?</a:t>
            </a:r>
          </a:p>
        </p:txBody>
      </p:sp>
      <p:sp>
        <p:nvSpPr>
          <p:cNvPr id="4" name="Cím 1"/>
          <p:cNvSpPr txBox="1">
            <a:spLocks/>
          </p:cNvSpPr>
          <p:nvPr/>
        </p:nvSpPr>
        <p:spPr>
          <a:xfrm>
            <a:off x="587499" y="2132856"/>
            <a:ext cx="8232973" cy="193899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lvl="0" algn="r" defTabSz="912813">
              <a:spcBef>
                <a:spcPct val="0"/>
              </a:spcBef>
            </a:pPr>
            <a:r>
              <a:rPr lang="hu-HU" sz="4200" b="1" dirty="0" smtClean="0">
                <a:solidFill>
                  <a:srgbClr val="CC2200"/>
                </a:solidFill>
                <a:latin typeface="+mj-lt"/>
                <a:ea typeface="+mj-ea"/>
                <a:cs typeface="+mj-cs"/>
              </a:rPr>
              <a:t>Nem!</a:t>
            </a:r>
          </a:p>
          <a:p>
            <a:pPr algn="r" defTabSz="912813">
              <a:spcBef>
                <a:spcPct val="0"/>
              </a:spcBef>
            </a:pPr>
            <a:r>
              <a:rPr lang="hu-HU" sz="4200" dirty="0" smtClean="0">
                <a:solidFill>
                  <a:srgbClr val="CC2200"/>
                </a:solidFill>
                <a:latin typeface="+mj-lt"/>
                <a:ea typeface="+mj-ea"/>
                <a:cs typeface="+mj-cs"/>
              </a:rPr>
              <a:t>A stratégiai zajtérkép</a:t>
            </a:r>
          </a:p>
          <a:p>
            <a:pPr algn="r" defTabSz="912813">
              <a:spcBef>
                <a:spcPct val="0"/>
              </a:spcBef>
            </a:pPr>
            <a:r>
              <a:rPr lang="hu-HU" sz="4200" dirty="0" smtClean="0">
                <a:solidFill>
                  <a:srgbClr val="CC2200"/>
                </a:solidFill>
                <a:latin typeface="+mj-lt"/>
                <a:ea typeface="+mj-ea"/>
                <a:cs typeface="+mj-cs"/>
              </a:rPr>
              <a:t>más célból készül!</a:t>
            </a:r>
          </a:p>
        </p:txBody>
      </p:sp>
      <p:sp>
        <p:nvSpPr>
          <p:cNvPr id="6" name="Cím 1"/>
          <p:cNvSpPr txBox="1">
            <a:spLocks/>
          </p:cNvSpPr>
          <p:nvPr/>
        </p:nvSpPr>
        <p:spPr>
          <a:xfrm>
            <a:off x="587499" y="5373216"/>
            <a:ext cx="8232973" cy="129266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lvl="1" algn="r" defTabSz="912813">
              <a:spcBef>
                <a:spcPct val="0"/>
              </a:spcBef>
            </a:pPr>
            <a:r>
              <a:rPr lang="hu-HU" sz="4200" kern="0" dirty="0" smtClean="0">
                <a:solidFill>
                  <a:schemeClr val="bg1"/>
                </a:solidFill>
                <a:latin typeface="Gabriola" pitchFamily="82" charset="0"/>
              </a:rPr>
              <a:t>A zajtérkép stratégiai eszköz, hatósági feladatok a vonatkozó jogszabályok szerint indikálódnak.</a:t>
            </a:r>
            <a:endParaRPr kumimoji="0" lang="hu-HU" sz="66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50"/>
                            </p:stCondLst>
                            <p:childTnLst>
                              <p:par>
                                <p:cTn id="10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7410" grpId="0"/>
      <p:bldP spid="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ím 1"/>
          <p:cNvSpPr txBox="1">
            <a:spLocks/>
          </p:cNvSpPr>
          <p:nvPr/>
        </p:nvSpPr>
        <p:spPr>
          <a:xfrm>
            <a:off x="611559" y="2825060"/>
            <a:ext cx="7920881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7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+mj-lt"/>
                <a:ea typeface="+mj-ea"/>
                <a:cs typeface="+mj-cs"/>
              </a:rPr>
              <a:t>Hogyan tovább?</a:t>
            </a:r>
            <a:endParaRPr lang="hu-HU" sz="72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99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CC33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5743</TotalTime>
  <Words>209</Words>
  <Application>Microsoft Office PowerPoint</Application>
  <PresentationFormat>Diavetítés a képernyőre (4:3 oldalarány)</PresentationFormat>
  <Paragraphs>45</Paragraphs>
  <Slides>9</Slides>
  <Notes>8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9</vt:i4>
      </vt:variant>
    </vt:vector>
  </HeadingPairs>
  <TitlesOfParts>
    <vt:vector size="13" baseType="lpstr">
      <vt:lpstr>Arial</vt:lpstr>
      <vt:lpstr>Calibri</vt:lpstr>
      <vt:lpstr>Gabriola</vt:lpstr>
      <vt:lpstr>Office-téma</vt:lpstr>
      <vt:lpstr>GYAKORI KÉRDÉSEK</vt:lpstr>
      <vt:lpstr>Miért külön készül zajforrás-típusonként a zajtérkép?</vt:lpstr>
      <vt:lpstr>Miért csak az IPPC köteles üzemek szerepelnek a zajtérképen?</vt:lpstr>
      <vt:lpstr>Lehet-e más zajforrásokat is modellezni?</vt:lpstr>
      <vt:lpstr>A konfliktustérkép a valódi konfliktusokat ábrázolja?</vt:lpstr>
      <vt:lpstr>Összevethetők-e a zajterhelési eredmények a hazai szabályozással?</vt:lpstr>
      <vt:lpstr>Meghatározhatók-e a hazai előírásoknak megfelelő zajszintek is?</vt:lpstr>
      <vt:lpstr>A küszöbértékek túllépése közvetlen hatósági feladatokat jelent?</vt:lpstr>
      <vt:lpstr>9. dia</vt:lpstr>
    </vt:vector>
  </TitlesOfParts>
  <Company>FONOR Kft.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Munkahelyi zajterhelés vizsgálata</dc:title>
  <dc:creator>Márkus Miklós</dc:creator>
  <cp:lastModifiedBy>Márkus Miklós</cp:lastModifiedBy>
  <cp:revision>498</cp:revision>
  <dcterms:created xsi:type="dcterms:W3CDTF">2010-01-30T21:35:29Z</dcterms:created>
  <dcterms:modified xsi:type="dcterms:W3CDTF">2013-10-21T07:46:38Z</dcterms:modified>
</cp:coreProperties>
</file>